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 ContentType="image/tiff"/>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801" r:id="rId1"/>
  </p:sldMasterIdLst>
  <p:notesMasterIdLst>
    <p:notesMasterId r:id="rId51"/>
  </p:notesMasterIdLst>
  <p:handoutMasterIdLst>
    <p:handoutMasterId r:id="rId52"/>
  </p:handoutMasterIdLst>
  <p:sldIdLst>
    <p:sldId id="347" r:id="rId2"/>
    <p:sldId id="260" r:id="rId3"/>
    <p:sldId id="314" r:id="rId4"/>
    <p:sldId id="282" r:id="rId5"/>
    <p:sldId id="283" r:id="rId6"/>
    <p:sldId id="284" r:id="rId7"/>
    <p:sldId id="348" r:id="rId8"/>
    <p:sldId id="285" r:id="rId9"/>
    <p:sldId id="286" r:id="rId10"/>
    <p:sldId id="287" r:id="rId11"/>
    <p:sldId id="315" r:id="rId12"/>
    <p:sldId id="288" r:id="rId13"/>
    <p:sldId id="327" r:id="rId14"/>
    <p:sldId id="290" r:id="rId15"/>
    <p:sldId id="331" r:id="rId16"/>
    <p:sldId id="291" r:id="rId17"/>
    <p:sldId id="292" r:id="rId18"/>
    <p:sldId id="293" r:id="rId19"/>
    <p:sldId id="294" r:id="rId20"/>
    <p:sldId id="295" r:id="rId21"/>
    <p:sldId id="296" r:id="rId22"/>
    <p:sldId id="297" r:id="rId23"/>
    <p:sldId id="298" r:id="rId24"/>
    <p:sldId id="299" r:id="rId25"/>
    <p:sldId id="320" r:id="rId26"/>
    <p:sldId id="330" r:id="rId27"/>
    <p:sldId id="301" r:id="rId28"/>
    <p:sldId id="302" r:id="rId29"/>
    <p:sldId id="303" r:id="rId30"/>
    <p:sldId id="304" r:id="rId31"/>
    <p:sldId id="305" r:id="rId32"/>
    <p:sldId id="306" r:id="rId33"/>
    <p:sldId id="307" r:id="rId34"/>
    <p:sldId id="309" r:id="rId35"/>
    <p:sldId id="310" r:id="rId36"/>
    <p:sldId id="311" r:id="rId37"/>
    <p:sldId id="312" r:id="rId38"/>
    <p:sldId id="318" r:id="rId39"/>
    <p:sldId id="332" r:id="rId40"/>
    <p:sldId id="333" r:id="rId41"/>
    <p:sldId id="334" r:id="rId42"/>
    <p:sldId id="336" r:id="rId43"/>
    <p:sldId id="337" r:id="rId44"/>
    <p:sldId id="339" r:id="rId45"/>
    <p:sldId id="341" r:id="rId46"/>
    <p:sldId id="343" r:id="rId47"/>
    <p:sldId id="344" r:id="rId48"/>
    <p:sldId id="345" r:id="rId49"/>
    <p:sldId id="346" r:id="rId50"/>
  </p:sldIdLst>
  <p:sldSz cx="9144000" cy="6858000" type="screen4x3"/>
  <p:notesSz cx="6858000" cy="9144000"/>
  <p:defaultTex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ACBBF"/>
    <a:srgbClr val="8A288F"/>
    <a:srgbClr val="245192"/>
    <a:srgbClr val="0C4BA8"/>
    <a:srgbClr val="CADE60"/>
    <a:srgbClr val="F5CD39"/>
    <a:srgbClr val="7EC4F2"/>
    <a:srgbClr val="27AB60"/>
    <a:srgbClr val="005E9E"/>
    <a:srgbClr val="192C8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172" autoAdjust="0"/>
    <p:restoredTop sz="96844" autoAdjust="0"/>
  </p:normalViewPr>
  <p:slideViewPr>
    <p:cSldViewPr>
      <p:cViewPr varScale="1">
        <p:scale>
          <a:sx n="84" d="100"/>
          <a:sy n="84" d="100"/>
        </p:scale>
        <p:origin x="966" y="7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68" d="100"/>
          <a:sy n="68" d="100"/>
        </p:scale>
        <p:origin x="3101" y="53"/>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charset="0"/>
                <a:ea typeface="ＭＳ Ｐゴシック" charset="0"/>
                <a:cs typeface="ＭＳ Ｐゴシック" charset="0"/>
              </a:defRPr>
            </a:lvl1pPr>
          </a:lstStyle>
          <a:p>
            <a:pPr>
              <a:defRPr/>
            </a:pPr>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pPr>
              <a:defRPr/>
            </a:pPr>
            <a:fld id="{E4E9B005-666D-41F2-9A84-3122CC59B4F1}" type="datetimeFigureOut">
              <a:rPr lang="en-US" altLang="en-US"/>
              <a:pPr>
                <a:defRPr/>
              </a:pPr>
              <a:t>9/10/2018</a:t>
            </a:fld>
            <a:endParaRPr lang="en-US" alt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atin typeface="Arial" charset="0"/>
                <a:ea typeface="ＭＳ Ｐゴシック" charset="0"/>
                <a:cs typeface="ＭＳ Ｐゴシック" charset="0"/>
              </a:defRPr>
            </a:lvl1pPr>
          </a:lstStyle>
          <a:p>
            <a:pPr>
              <a:defRPr/>
            </a:pPr>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65AFF4FE-759C-43DF-8E6D-CBD3D1EB07D9}" type="slidenum">
              <a:rPr lang="en-US" altLang="en-US"/>
              <a:pPr/>
              <a:t>‹#›</a:t>
            </a:fld>
            <a:endParaRPr lang="en-US" altLang="en-US" dirty="0"/>
          </a:p>
        </p:txBody>
      </p:sp>
    </p:spTree>
    <p:extLst>
      <p:ext uri="{BB962C8B-B14F-4D97-AF65-F5344CB8AC3E}">
        <p14:creationId xmlns:p14="http://schemas.microsoft.com/office/powerpoint/2010/main" val="270228860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charset="0"/>
                <a:ea typeface="ＭＳ Ｐゴシック" charset="-128"/>
                <a:cs typeface="+mn-cs"/>
              </a:defRPr>
            </a:lvl1pPr>
          </a:lstStyle>
          <a:p>
            <a:pPr>
              <a:defRPr/>
            </a:pPr>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pPr>
              <a:defRPr/>
            </a:pPr>
            <a:fld id="{A4F039EE-F51B-42B9-8CA8-6C4D3435052A}" type="datetimeFigureOut">
              <a:rPr lang="en-US" altLang="en-US"/>
              <a:pPr>
                <a:defRPr/>
              </a:pPr>
              <a:t>9/10/2018</a:t>
            </a:fld>
            <a:endParaRPr lang="en-US" alt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dirty="0" smtClean="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Arial" charset="0"/>
                <a:ea typeface="ＭＳ Ｐゴシック" charset="-128"/>
                <a:cs typeface="+mn-cs"/>
              </a:defRPr>
            </a:lvl1pPr>
          </a:lstStyle>
          <a:p>
            <a:pPr>
              <a:defRPr/>
            </a:pPr>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9143B143-C6FC-456E-8FE1-F9CFF830DE78}" type="slidenum">
              <a:rPr lang="en-US" altLang="en-US"/>
              <a:pPr/>
              <a:t>‹#›</a:t>
            </a:fld>
            <a:endParaRPr lang="en-US" altLang="en-US" dirty="0"/>
          </a:p>
        </p:txBody>
      </p:sp>
    </p:spTree>
    <p:extLst>
      <p:ext uri="{BB962C8B-B14F-4D97-AF65-F5344CB8AC3E}">
        <p14:creationId xmlns:p14="http://schemas.microsoft.com/office/powerpoint/2010/main" val="2984873854"/>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ＭＳ Ｐゴシック" charset="0"/>
        <a:cs typeface="ＭＳ Ｐゴシック" charset="0"/>
      </a:defRPr>
    </a:lvl1pPr>
    <a:lvl2pPr marL="457200" algn="l" rtl="0" eaLnBrk="0" fontAlgn="base" hangingPunct="0">
      <a:spcBef>
        <a:spcPct val="30000"/>
      </a:spcBef>
      <a:spcAft>
        <a:spcPct val="0"/>
      </a:spcAft>
      <a:defRPr sz="1200" kern="1200">
        <a:solidFill>
          <a:schemeClr val="tx1"/>
        </a:solidFill>
        <a:latin typeface="+mn-lt"/>
        <a:ea typeface="ＭＳ Ｐゴシック" charset="0"/>
        <a:cs typeface="+mn-cs"/>
      </a:defRPr>
    </a:lvl2pPr>
    <a:lvl3pPr marL="914400" algn="l" rtl="0" eaLnBrk="0" fontAlgn="base" hangingPunct="0">
      <a:spcBef>
        <a:spcPct val="30000"/>
      </a:spcBef>
      <a:spcAft>
        <a:spcPct val="0"/>
      </a:spcAft>
      <a:defRPr sz="1200" kern="1200">
        <a:solidFill>
          <a:schemeClr val="tx1"/>
        </a:solidFill>
        <a:latin typeface="+mn-lt"/>
        <a:ea typeface="ＭＳ Ｐゴシック" charset="0"/>
        <a:cs typeface="+mn-cs"/>
      </a:defRPr>
    </a:lvl3pPr>
    <a:lvl4pPr marL="1371600" algn="l" rtl="0" eaLnBrk="0" fontAlgn="base" hangingPunct="0">
      <a:spcBef>
        <a:spcPct val="30000"/>
      </a:spcBef>
      <a:spcAft>
        <a:spcPct val="0"/>
      </a:spcAft>
      <a:defRPr sz="1200" kern="1200">
        <a:solidFill>
          <a:schemeClr val="tx1"/>
        </a:solidFill>
        <a:latin typeface="+mn-lt"/>
        <a:ea typeface="ＭＳ Ｐゴシック" charset="0"/>
        <a:cs typeface="+mn-cs"/>
      </a:defRPr>
    </a:lvl4pPr>
    <a:lvl5pPr marL="1828800" algn="l" rtl="0" eaLnBrk="0" fontAlgn="base" hangingPunct="0">
      <a:spcBef>
        <a:spcPct val="30000"/>
      </a:spcBef>
      <a:spcAft>
        <a:spcPct val="0"/>
      </a:spcAft>
      <a:defRPr sz="1200" kern="1200">
        <a:solidFill>
          <a:schemeClr val="tx1"/>
        </a:solidFill>
        <a:latin typeface="+mn-lt"/>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smtClean="0"/>
          </a:p>
        </p:txBody>
      </p:sp>
      <p:sp>
        <p:nvSpPr>
          <p:cNvPr id="819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alibri" panose="020F0502020204030204" pitchFamily="34" charset="0"/>
                <a:ea typeface="MS PGothic" panose="020B0600070205080204" pitchFamily="34" charset="-128"/>
              </a:defRPr>
            </a:lvl1pPr>
            <a:lvl2pPr marL="742950" indent="-285750">
              <a:defRPr sz="2400">
                <a:solidFill>
                  <a:schemeClr val="tx1"/>
                </a:solidFill>
                <a:latin typeface="Calibri" panose="020F0502020204030204" pitchFamily="34" charset="0"/>
                <a:ea typeface="MS PGothic" panose="020B0600070205080204" pitchFamily="34" charset="-128"/>
              </a:defRPr>
            </a:lvl2pPr>
            <a:lvl3pPr marL="1143000" indent="-228600">
              <a:defRPr sz="2400">
                <a:solidFill>
                  <a:schemeClr val="tx1"/>
                </a:solidFill>
                <a:latin typeface="Calibri" panose="020F0502020204030204" pitchFamily="34" charset="0"/>
                <a:ea typeface="MS PGothic" panose="020B0600070205080204" pitchFamily="34" charset="-128"/>
              </a:defRPr>
            </a:lvl3pPr>
            <a:lvl4pPr marL="1600200" indent="-228600">
              <a:defRPr sz="2400">
                <a:solidFill>
                  <a:schemeClr val="tx1"/>
                </a:solidFill>
                <a:latin typeface="Calibri" panose="020F0502020204030204" pitchFamily="34" charset="0"/>
                <a:ea typeface="MS PGothic" panose="020B0600070205080204" pitchFamily="34" charset="-128"/>
              </a:defRPr>
            </a:lvl4pPr>
            <a:lvl5pPr marL="2057400" indent="-228600">
              <a:defRPr sz="24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fld id="{6E1F3836-BD6C-4B56-AAA7-36927B219275}" type="slidenum">
              <a:rPr lang="en-US" sz="1200"/>
              <a:pPr/>
              <a:t>1</a:t>
            </a:fld>
            <a:endParaRPr lang="en-US" sz="1200"/>
          </a:p>
        </p:txBody>
      </p:sp>
    </p:spTree>
    <p:extLst>
      <p:ext uri="{BB962C8B-B14F-4D97-AF65-F5344CB8AC3E}">
        <p14:creationId xmlns:p14="http://schemas.microsoft.com/office/powerpoint/2010/main" val="36535432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en-US" b="1" dirty="0" smtClean="0">
                <a:latin typeface="Arial" pitchFamily="34" charset="0"/>
                <a:ea typeface="ＭＳ Ｐゴシック" pitchFamily="34" charset="-128"/>
                <a:cs typeface="Arial" pitchFamily="34" charset="0"/>
              </a:rPr>
              <a:t>Figure 2.1 </a:t>
            </a:r>
            <a:r>
              <a:rPr lang="en-US" altLang="en-US" dirty="0" smtClean="0">
                <a:latin typeface="Arial" pitchFamily="34" charset="0"/>
                <a:ea typeface="ＭＳ Ｐゴシック" pitchFamily="34" charset="-128"/>
                <a:cs typeface="Arial" pitchFamily="34" charset="0"/>
              </a:rPr>
              <a:t>Exercise/exercise dropout cycle</a:t>
            </a:r>
          </a:p>
        </p:txBody>
      </p:sp>
      <p:sp>
        <p:nvSpPr>
          <p:cNvPr id="4" name="Slide Number Placeholder 3"/>
          <p:cNvSpPr>
            <a:spLocks noGrp="1"/>
          </p:cNvSpPr>
          <p:nvPr>
            <p:ph type="sldNum" sz="quarter" idx="10"/>
          </p:nvPr>
        </p:nvSpPr>
        <p:spPr/>
        <p:txBody>
          <a:bodyPr/>
          <a:lstStyle/>
          <a:p>
            <a:fld id="{9143B143-C6FC-456E-8FE1-F9CFF830DE78}" type="slidenum">
              <a:rPr lang="en-US" altLang="en-US" smtClean="0"/>
              <a:pPr/>
              <a:t>3</a:t>
            </a:fld>
            <a:endParaRPr lang="en-US" altLang="en-US" dirty="0"/>
          </a:p>
        </p:txBody>
      </p:sp>
    </p:spTree>
    <p:extLst>
      <p:ext uri="{BB962C8B-B14F-4D97-AF65-F5344CB8AC3E}">
        <p14:creationId xmlns:p14="http://schemas.microsoft.com/office/powerpoint/2010/main" val="3208684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143B143-C6FC-456E-8FE1-F9CFF830DE78}" type="slidenum">
              <a:rPr lang="en-US" altLang="en-US" smtClean="0"/>
              <a:pPr/>
              <a:t>5</a:t>
            </a:fld>
            <a:endParaRPr lang="en-US" altLang="en-US" dirty="0"/>
          </a:p>
        </p:txBody>
      </p:sp>
    </p:spTree>
    <p:extLst>
      <p:ext uri="{BB962C8B-B14F-4D97-AF65-F5344CB8AC3E}">
        <p14:creationId xmlns:p14="http://schemas.microsoft.com/office/powerpoint/2010/main" val="16808910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6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dirty="0" smtClean="0">
                <a:latin typeface="Arial" pitchFamily="34" charset="0"/>
                <a:ea typeface="ＭＳ Ｐゴシック" pitchFamily="34" charset="-128"/>
                <a:cs typeface="Arial" pitchFamily="34" charset="0"/>
              </a:rPr>
              <a:t>Our environment is not conducive to a healthy, physically active lifestyle.</a:t>
            </a:r>
          </a:p>
        </p:txBody>
      </p:sp>
      <p:sp>
        <p:nvSpPr>
          <p:cNvPr id="4096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fld id="{1B6AFE49-2F6E-437F-9899-6C26CAE45413}" type="slidenum">
              <a:rPr lang="en-US" altLang="en-US" sz="1200"/>
              <a:pPr/>
              <a:t>6</a:t>
            </a:fld>
            <a:endParaRPr lang="en-US" altLang="en-US" sz="1200" dirty="0"/>
          </a:p>
        </p:txBody>
      </p:sp>
    </p:spTree>
    <p:extLst>
      <p:ext uri="{BB962C8B-B14F-4D97-AF65-F5344CB8AC3E}">
        <p14:creationId xmlns:p14="http://schemas.microsoft.com/office/powerpoint/2010/main" val="22701174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198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dirty="0" smtClean="0">
                <a:latin typeface="Arial" pitchFamily="34" charset="0"/>
                <a:ea typeface="ＭＳ Ｐゴシック" pitchFamily="34" charset="-128"/>
                <a:cs typeface="Arial" pitchFamily="34" charset="0"/>
              </a:rPr>
              <a:t>Figure 2.3 Stages of change model</a:t>
            </a:r>
          </a:p>
        </p:txBody>
      </p:sp>
      <p:sp>
        <p:nvSpPr>
          <p:cNvPr id="4198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fld id="{702FA083-64DB-45BA-8274-38F3F893159A}" type="slidenum">
              <a:rPr lang="en-US" altLang="en-US" sz="1200"/>
              <a:pPr/>
              <a:t>24</a:t>
            </a:fld>
            <a:endParaRPr lang="en-US" altLang="en-US" sz="1200" dirty="0"/>
          </a:p>
        </p:txBody>
      </p:sp>
    </p:spTree>
    <p:extLst>
      <p:ext uri="{BB962C8B-B14F-4D97-AF65-F5344CB8AC3E}">
        <p14:creationId xmlns:p14="http://schemas.microsoft.com/office/powerpoint/2010/main" val="4174655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40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b="1" dirty="0" smtClean="0">
                <a:latin typeface="Arial" pitchFamily="34" charset="0"/>
                <a:ea typeface="ＭＳ Ｐゴシック" pitchFamily="34" charset="-128"/>
                <a:cs typeface="Arial" pitchFamily="34" charset="0"/>
              </a:rPr>
              <a:t>Figure 2.4 </a:t>
            </a:r>
            <a:r>
              <a:rPr lang="en-US" altLang="en-US" dirty="0" smtClean="0">
                <a:latin typeface="Arial" pitchFamily="34" charset="0"/>
                <a:ea typeface="ＭＳ Ｐゴシック" pitchFamily="34" charset="-128"/>
                <a:cs typeface="Arial" pitchFamily="34" charset="0"/>
              </a:rPr>
              <a:t>Goal setting and supportive behaviors</a:t>
            </a:r>
          </a:p>
        </p:txBody>
      </p:sp>
      <p:sp>
        <p:nvSpPr>
          <p:cNvPr id="4403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fld id="{842117F9-F5E3-49E3-96CA-4718221A1C5C}" type="slidenum">
              <a:rPr lang="en-US" altLang="en-US" sz="1200"/>
              <a:pPr/>
              <a:t>27</a:t>
            </a:fld>
            <a:endParaRPr lang="en-US" altLang="en-US" sz="1200" dirty="0"/>
          </a:p>
        </p:txBody>
      </p:sp>
    </p:spTree>
    <p:extLst>
      <p:ext uri="{BB962C8B-B14F-4D97-AF65-F5344CB8AC3E}">
        <p14:creationId xmlns:p14="http://schemas.microsoft.com/office/powerpoint/2010/main" val="11587797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50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b="1" dirty="0" smtClean="0">
                <a:latin typeface="Arial" pitchFamily="34" charset="0"/>
                <a:ea typeface="ＭＳ Ｐゴシック" pitchFamily="34" charset="-128"/>
                <a:cs typeface="Arial" pitchFamily="34" charset="0"/>
              </a:rPr>
              <a:t>Figure 2.5 </a:t>
            </a:r>
            <a:r>
              <a:rPr lang="en-US" altLang="en-US" dirty="0" smtClean="0">
                <a:latin typeface="Arial" pitchFamily="34" charset="0"/>
                <a:ea typeface="ＭＳ Ｐゴシック" pitchFamily="34" charset="-128"/>
                <a:cs typeface="Arial" pitchFamily="34" charset="0"/>
              </a:rPr>
              <a:t>Model of progression and relapse</a:t>
            </a:r>
          </a:p>
        </p:txBody>
      </p:sp>
      <p:sp>
        <p:nvSpPr>
          <p:cNvPr id="4506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fld id="{3F295BE0-092D-4231-B6F9-4792D62C8787}" type="slidenum">
              <a:rPr lang="en-US" altLang="en-US" sz="1200"/>
              <a:pPr/>
              <a:t>29</a:t>
            </a:fld>
            <a:endParaRPr lang="en-US" altLang="en-US" sz="1200" dirty="0"/>
          </a:p>
        </p:txBody>
      </p:sp>
    </p:spTree>
    <p:extLst>
      <p:ext uri="{BB962C8B-B14F-4D97-AF65-F5344CB8AC3E}">
        <p14:creationId xmlns:p14="http://schemas.microsoft.com/office/powerpoint/2010/main" val="10578993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60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b="1" dirty="0" smtClean="0">
                <a:ea typeface="ＭＳ Ｐゴシック" pitchFamily="34" charset="-128"/>
              </a:rPr>
              <a:t>Figure 2.7</a:t>
            </a:r>
            <a:r>
              <a:rPr lang="en-US" altLang="en-US" b="1" baseline="0" dirty="0" smtClean="0">
                <a:ea typeface="ＭＳ Ｐゴシック" pitchFamily="34" charset="-128"/>
              </a:rPr>
              <a:t> </a:t>
            </a:r>
            <a:r>
              <a:rPr lang="en-US" altLang="en-US" dirty="0" smtClean="0">
                <a:ea typeface="ＭＳ Ｐゴシック" pitchFamily="34" charset="-128"/>
              </a:rPr>
              <a:t>SMART goals</a:t>
            </a:r>
          </a:p>
        </p:txBody>
      </p:sp>
      <p:sp>
        <p:nvSpPr>
          <p:cNvPr id="4608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fld id="{19362249-9748-42B6-92E3-B461A86BC29A}" type="slidenum">
              <a:rPr lang="en-US" altLang="en-US" sz="1200"/>
              <a:pPr/>
              <a:t>36</a:t>
            </a:fld>
            <a:endParaRPr lang="en-US" altLang="en-US" sz="1200" dirty="0"/>
          </a:p>
        </p:txBody>
      </p:sp>
    </p:spTree>
    <p:extLst>
      <p:ext uri="{BB962C8B-B14F-4D97-AF65-F5344CB8AC3E}">
        <p14:creationId xmlns:p14="http://schemas.microsoft.com/office/powerpoint/2010/main" val="16513997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Chapter Opener">
    <p:spTree>
      <p:nvGrpSpPr>
        <p:cNvPr id="1" name=""/>
        <p:cNvGrpSpPr/>
        <p:nvPr/>
      </p:nvGrpSpPr>
      <p:grpSpPr>
        <a:xfrm>
          <a:off x="0" y="0"/>
          <a:ext cx="0" cy="0"/>
          <a:chOff x="0" y="0"/>
          <a:chExt cx="0" cy="0"/>
        </a:xfrm>
      </p:grpSpPr>
      <p:sp>
        <p:nvSpPr>
          <p:cNvPr id="8" name="Rectangle 7"/>
          <p:cNvSpPr/>
          <p:nvPr/>
        </p:nvSpPr>
        <p:spPr bwMode="white">
          <a:xfrm>
            <a:off x="0" y="0"/>
            <a:ext cx="9144000" cy="1371600"/>
          </a:xfrm>
          <a:prstGeom prst="rect">
            <a:avLst/>
          </a:prstGeom>
          <a:solidFill>
            <a:srgbClr val="8A288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2" name="Rectangle 11"/>
          <p:cNvSpPr/>
          <p:nvPr/>
        </p:nvSpPr>
        <p:spPr bwMode="white">
          <a:xfrm>
            <a:off x="-7938" y="6248400"/>
            <a:ext cx="9161463" cy="630238"/>
          </a:xfrm>
          <a:prstGeom prst="rect">
            <a:avLst/>
          </a:prstGeom>
          <a:solidFill>
            <a:srgbClr val="8A288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1" name="Title 10"/>
          <p:cNvSpPr>
            <a:spLocks noGrp="1"/>
          </p:cNvSpPr>
          <p:nvPr>
            <p:ph type="title"/>
          </p:nvPr>
        </p:nvSpPr>
        <p:spPr>
          <a:xfrm>
            <a:off x="457200" y="228600"/>
            <a:ext cx="8229600" cy="622828"/>
          </a:xfrm>
          <a:solidFill>
            <a:srgbClr val="8A288F"/>
          </a:solidFill>
        </p:spPr>
        <p:txBody>
          <a:bodyPr anchor="t">
            <a:noAutofit/>
          </a:bodyPr>
          <a:lstStyle>
            <a:lvl1pPr>
              <a:defRPr sz="3600">
                <a:latin typeface="Arial" pitchFamily="34" charset="0"/>
                <a:ea typeface="Verdana" pitchFamily="34" charset="0"/>
                <a:cs typeface="Arial" pitchFamily="34" charset="0"/>
              </a:defRPr>
            </a:lvl1pPr>
          </a:lstStyle>
          <a:p>
            <a:r>
              <a:rPr lang="en-US" smtClean="0"/>
              <a:t>Click to edit Master title style</a:t>
            </a:r>
            <a:endParaRPr lang="en-US" dirty="0"/>
          </a:p>
        </p:txBody>
      </p:sp>
      <p:sp>
        <p:nvSpPr>
          <p:cNvPr id="7" name="Content Placeholder 6"/>
          <p:cNvSpPr>
            <a:spLocks noGrp="1"/>
          </p:cNvSpPr>
          <p:nvPr>
            <p:ph type="body" sz="quarter" idx="13"/>
          </p:nvPr>
        </p:nvSpPr>
        <p:spPr>
          <a:xfrm>
            <a:off x="457200" y="816430"/>
            <a:ext cx="8229600" cy="478970"/>
          </a:xfrm>
        </p:spPr>
        <p:txBody>
          <a:bodyPr>
            <a:noAutofit/>
          </a:bodyPr>
          <a:lstStyle>
            <a:lvl1pPr marL="0" indent="0">
              <a:spcBef>
                <a:spcPts val="0"/>
              </a:spcBef>
              <a:buNone/>
              <a:defRPr sz="2400">
                <a:solidFill>
                  <a:schemeClr val="bg1"/>
                </a:solidFill>
                <a:latin typeface="Arial" pitchFamily="34" charset="0"/>
                <a:ea typeface="Verdana" pitchFamily="34" charset="0"/>
                <a:cs typeface="Arial" pitchFamily="34" charset="0"/>
              </a:defRPr>
            </a:lvl1pPr>
            <a:lvl2pPr marL="0" indent="0">
              <a:spcBef>
                <a:spcPts val="0"/>
              </a:spcBef>
              <a:buNone/>
              <a:defRPr sz="2400">
                <a:solidFill>
                  <a:schemeClr val="bg1"/>
                </a:solidFill>
              </a:defRPr>
            </a:lvl2pPr>
            <a:lvl3pPr marL="0" indent="0">
              <a:spcBef>
                <a:spcPts val="0"/>
              </a:spcBef>
              <a:buNone/>
              <a:defRPr sz="2400">
                <a:solidFill>
                  <a:schemeClr val="bg1"/>
                </a:solidFill>
              </a:defRPr>
            </a:lvl3pPr>
            <a:lvl4pPr marL="0" indent="0">
              <a:spcBef>
                <a:spcPts val="0"/>
              </a:spcBef>
              <a:buNone/>
              <a:defRPr sz="2400">
                <a:solidFill>
                  <a:schemeClr val="bg1"/>
                </a:solidFill>
              </a:defRPr>
            </a:lvl4pPr>
            <a:lvl5pPr marL="0" indent="0">
              <a:spcBef>
                <a:spcPts val="0"/>
              </a:spcBef>
              <a:buNone/>
              <a:defRPr sz="2400">
                <a:solidFill>
                  <a:schemeClr val="bg1"/>
                </a:solidFill>
              </a:defRPr>
            </a:lvl5pPr>
            <a:lvl6pPr marL="0" indent="0">
              <a:spcBef>
                <a:spcPts val="0"/>
              </a:spcBef>
              <a:buNone/>
              <a:defRPr sz="2400">
                <a:solidFill>
                  <a:schemeClr val="bg1"/>
                </a:solidFill>
              </a:defRPr>
            </a:lvl6pPr>
            <a:lvl7pPr marL="0" indent="0">
              <a:spcBef>
                <a:spcPts val="0"/>
              </a:spcBef>
              <a:buNone/>
              <a:defRPr sz="2400">
                <a:solidFill>
                  <a:schemeClr val="bg1"/>
                </a:solidFill>
              </a:defRPr>
            </a:lvl7pPr>
            <a:lvl8pPr marL="0" indent="0">
              <a:spcBef>
                <a:spcPts val="0"/>
              </a:spcBef>
              <a:buNone/>
              <a:defRPr sz="2400">
                <a:solidFill>
                  <a:schemeClr val="bg1"/>
                </a:solidFill>
              </a:defRPr>
            </a:lvl8pPr>
            <a:lvl9pPr marL="0" indent="0">
              <a:spcBef>
                <a:spcPts val="0"/>
              </a:spcBef>
              <a:buNone/>
              <a:defRPr sz="2400">
                <a:solidFill>
                  <a:schemeClr val="bg1"/>
                </a:solidFill>
              </a:defRPr>
            </a:lvl9pPr>
          </a:lstStyle>
          <a:p>
            <a:pPr lvl="0"/>
            <a:r>
              <a:rPr lang="en-US" smtClean="0"/>
              <a:t>Click to edit Master text styles</a:t>
            </a:r>
          </a:p>
        </p:txBody>
      </p:sp>
      <p:sp>
        <p:nvSpPr>
          <p:cNvPr id="9" name="Text Placeholder 8"/>
          <p:cNvSpPr>
            <a:spLocks noGrp="1"/>
          </p:cNvSpPr>
          <p:nvPr>
            <p:ph type="body" sz="quarter" idx="14"/>
          </p:nvPr>
        </p:nvSpPr>
        <p:spPr>
          <a:xfrm>
            <a:off x="5029200" y="1600201"/>
            <a:ext cx="3657600" cy="1600199"/>
          </a:xfrm>
        </p:spPr>
        <p:txBody>
          <a:bodyPr anchor="b">
            <a:noAutofit/>
          </a:bodyPr>
          <a:lstStyle>
            <a:lvl1pPr marL="0" indent="0">
              <a:spcBef>
                <a:spcPts val="0"/>
              </a:spcBef>
              <a:buNone/>
              <a:defRPr sz="4400" baseline="0">
                <a:latin typeface="Arial" pitchFamily="34" charset="0"/>
                <a:ea typeface="Verdana" pitchFamily="34" charset="0"/>
                <a:cs typeface="Arial" pitchFamily="34" charset="0"/>
              </a:defRPr>
            </a:lvl1pPr>
            <a:lvl2pPr marL="0" indent="0">
              <a:spcBef>
                <a:spcPts val="0"/>
              </a:spcBef>
              <a:buNone/>
              <a:defRPr sz="4400"/>
            </a:lvl2pPr>
            <a:lvl3pPr marL="0" indent="0">
              <a:spcBef>
                <a:spcPts val="0"/>
              </a:spcBef>
              <a:buNone/>
              <a:defRPr sz="4400"/>
            </a:lvl3pPr>
            <a:lvl4pPr marL="0" indent="0">
              <a:spcBef>
                <a:spcPts val="0"/>
              </a:spcBef>
              <a:buNone/>
              <a:defRPr sz="4400"/>
            </a:lvl4pPr>
            <a:lvl5pPr marL="0" indent="0">
              <a:spcBef>
                <a:spcPts val="0"/>
              </a:spcBef>
              <a:buNone/>
              <a:defRPr sz="4400"/>
            </a:lvl5pPr>
            <a:lvl6pPr marL="0" indent="0">
              <a:spcBef>
                <a:spcPts val="0"/>
              </a:spcBef>
              <a:buNone/>
              <a:defRPr sz="4400"/>
            </a:lvl6pPr>
            <a:lvl7pPr marL="0" indent="0">
              <a:spcBef>
                <a:spcPts val="0"/>
              </a:spcBef>
              <a:buNone/>
              <a:defRPr sz="4400"/>
            </a:lvl7pPr>
            <a:lvl8pPr marL="0" indent="0">
              <a:spcBef>
                <a:spcPts val="0"/>
              </a:spcBef>
              <a:buNone/>
              <a:defRPr sz="4400"/>
            </a:lvl8pPr>
            <a:lvl9pPr marL="0" indent="0">
              <a:spcBef>
                <a:spcPts val="0"/>
              </a:spcBef>
              <a:buNone/>
              <a:defRPr sz="4400"/>
            </a:lvl9pPr>
          </a:lstStyle>
          <a:p>
            <a:pPr lvl="0"/>
            <a:r>
              <a:rPr lang="en-US" smtClean="0"/>
              <a:t>Click to edit Master text styles</a:t>
            </a:r>
          </a:p>
        </p:txBody>
      </p:sp>
      <p:sp>
        <p:nvSpPr>
          <p:cNvPr id="10" name="Text Placeholder 8"/>
          <p:cNvSpPr>
            <a:spLocks noGrp="1"/>
          </p:cNvSpPr>
          <p:nvPr>
            <p:ph type="body" sz="quarter" idx="15"/>
          </p:nvPr>
        </p:nvSpPr>
        <p:spPr>
          <a:xfrm>
            <a:off x="5029200" y="3200400"/>
            <a:ext cx="3657600" cy="2925763"/>
          </a:xfrm>
        </p:spPr>
        <p:txBody>
          <a:bodyPr>
            <a:noAutofit/>
          </a:bodyPr>
          <a:lstStyle>
            <a:lvl1pPr marL="0" indent="0">
              <a:spcBef>
                <a:spcPts val="0"/>
              </a:spcBef>
              <a:buNone/>
              <a:defRPr sz="2800">
                <a:latin typeface="Arial" pitchFamily="34" charset="0"/>
                <a:ea typeface="Verdana" pitchFamily="34" charset="0"/>
                <a:cs typeface="Arial" pitchFamily="34" charset="0"/>
              </a:defRPr>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vl6pPr marL="0" indent="0">
              <a:spcBef>
                <a:spcPts val="0"/>
              </a:spcBef>
              <a:buNone/>
              <a:defRPr/>
            </a:lvl6pPr>
            <a:lvl7pPr marL="0" indent="0">
              <a:spcBef>
                <a:spcPts val="0"/>
              </a:spcBef>
              <a:buNone/>
              <a:defRPr/>
            </a:lvl7pPr>
            <a:lvl8pPr marL="0" indent="0">
              <a:spcBef>
                <a:spcPts val="0"/>
              </a:spcBef>
              <a:buNone/>
              <a:defRPr/>
            </a:lvl8pPr>
            <a:lvl9pPr marL="0" indent="0">
              <a:spcBef>
                <a:spcPts val="0"/>
              </a:spcBef>
              <a:buNone/>
              <a:defRPr/>
            </a:lvl9pPr>
          </a:lstStyle>
          <a:p>
            <a:pPr lvl="0"/>
            <a:r>
              <a:rPr lang="en-US" smtClean="0"/>
              <a:t>Click to edit Master text styles</a:t>
            </a:r>
          </a:p>
        </p:txBody>
      </p:sp>
      <p:sp>
        <p:nvSpPr>
          <p:cNvPr id="5" name="Content Placeholder 4"/>
          <p:cNvSpPr>
            <a:spLocks noGrp="1"/>
          </p:cNvSpPr>
          <p:nvPr>
            <p:ph sz="quarter" idx="16"/>
          </p:nvPr>
        </p:nvSpPr>
        <p:spPr>
          <a:xfrm>
            <a:off x="1600200" y="6285230"/>
            <a:ext cx="7543800" cy="572770"/>
          </a:xfrm>
          <a:solidFill>
            <a:srgbClr val="8A288F"/>
          </a:solidFill>
        </p:spPr>
        <p:txBody>
          <a:bodyPr>
            <a:noAutofit/>
          </a:bodyPr>
          <a:lstStyle>
            <a:lvl1pPr algn="ctr">
              <a:defRPr sz="1100">
                <a:latin typeface="Arial" pitchFamily="34" charset="0"/>
                <a:cs typeface="Arial" pitchFamily="34" charset="0"/>
              </a:defRPr>
            </a:lvl1pPr>
            <a:lvl2pPr>
              <a:defRPr sz="1100">
                <a:latin typeface="Arial" pitchFamily="34" charset="0"/>
                <a:cs typeface="Arial" pitchFamily="34" charset="0"/>
              </a:defRPr>
            </a:lvl2pPr>
            <a:lvl3pPr>
              <a:defRPr sz="1100">
                <a:latin typeface="Arial" pitchFamily="34" charset="0"/>
                <a:cs typeface="Arial" pitchFamily="34" charset="0"/>
              </a:defRPr>
            </a:lvl3pPr>
            <a:lvl4pPr>
              <a:defRPr sz="1100">
                <a:latin typeface="Arial" pitchFamily="34" charset="0"/>
                <a:cs typeface="Arial" pitchFamily="34" charset="0"/>
              </a:defRPr>
            </a:lvl4pPr>
            <a:lvl5pPr>
              <a:defRPr sz="1100">
                <a:latin typeface="Arial" pitchFamily="34" charset="0"/>
                <a:cs typeface="Arial" pitchFamily="34" charset="0"/>
              </a:defRPr>
            </a:lvl5pPr>
          </a:lstStyle>
          <a:p>
            <a:pPr lvl="0"/>
            <a:r>
              <a:rPr lang="en-US" smtClean="0"/>
              <a:t>Click to edit Master text styles</a:t>
            </a:r>
          </a:p>
        </p:txBody>
      </p:sp>
    </p:spTree>
    <p:extLst>
      <p:ext uri="{BB962C8B-B14F-4D97-AF65-F5344CB8AC3E}">
        <p14:creationId xmlns:p14="http://schemas.microsoft.com/office/powerpoint/2010/main" val="2321533556"/>
      </p:ext>
    </p:extLst>
  </p:cSld>
  <p:clrMapOvr>
    <a:masterClrMapping/>
  </p:clrMapOvr>
  <p:transition spd="slow"/>
  <p:timing>
    <p:tnLst>
      <p:par>
        <p:cTn id="1" dur="indefinite" restart="never" nodeType="tmRoot"/>
      </p:par>
    </p:tnLst>
  </p:timing>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8" name="Title 7"/>
          <p:cNvSpPr>
            <a:spLocks noGrp="1"/>
          </p:cNvSpPr>
          <p:nvPr>
            <p:ph type="title"/>
          </p:nvPr>
        </p:nvSpPr>
        <p:spPr>
          <a:xfrm>
            <a:off x="45720" y="27709"/>
            <a:ext cx="9052560" cy="1039091"/>
          </a:xfrm>
          <a:solidFill>
            <a:srgbClr val="8A288F"/>
          </a:solidFill>
        </p:spPr>
        <p:txBody>
          <a:bodyPr>
            <a:normAutofit/>
          </a:bodyPr>
          <a:lstStyle>
            <a:lvl1pPr algn="ctr">
              <a:defRPr sz="3600">
                <a:latin typeface="Arial" pitchFamily="34" charset="0"/>
                <a:ea typeface="Verdana" pitchFamily="34" charset="0"/>
                <a:cs typeface="Arial" pitchFamily="34" charset="0"/>
              </a:defRPr>
            </a:lvl1pPr>
          </a:lstStyle>
          <a:p>
            <a:r>
              <a:rPr lang="en-US" smtClean="0"/>
              <a:t>Click to edit Master title style</a:t>
            </a:r>
            <a:endParaRPr lang="en-US" dirty="0"/>
          </a:p>
        </p:txBody>
      </p:sp>
      <p:sp>
        <p:nvSpPr>
          <p:cNvPr id="3" name="Content Placeholder 2"/>
          <p:cNvSpPr>
            <a:spLocks noGrp="1"/>
          </p:cNvSpPr>
          <p:nvPr>
            <p:ph idx="1"/>
          </p:nvPr>
        </p:nvSpPr>
        <p:spPr/>
        <p:txBody>
          <a:bodyPr/>
          <a:lstStyle>
            <a:lvl1pPr>
              <a:buClr>
                <a:srgbClr val="8A288F"/>
              </a:buClr>
              <a:buSzPct val="100000"/>
              <a:defRPr sz="2800"/>
            </a:lvl1pPr>
            <a:lvl2pPr>
              <a:buClr>
                <a:srgbClr val="8A288F"/>
              </a:buClr>
              <a:defRPr/>
            </a:lvl2pPr>
            <a:lvl3pPr marL="1371600" indent="-457200">
              <a:buClr>
                <a:srgbClr val="8A288F"/>
              </a:buClr>
              <a:buFont typeface="Wingdings" pitchFamily="2" charset="2"/>
              <a:buChar char="§"/>
              <a:defRPr sz="2200"/>
            </a:lvl3pPr>
            <a:lvl4pPr marL="1828800" indent="-457200">
              <a:buClr>
                <a:srgbClr val="8A288F"/>
              </a:buClr>
              <a:buFont typeface="Courier New" pitchFamily="49" charset="0"/>
              <a:buChar char="o"/>
              <a:defRPr/>
            </a:lvl4pPr>
            <a:lvl5pPr>
              <a:buClr>
                <a:srgbClr val="8A288F"/>
              </a:buClr>
              <a:defRPr/>
            </a:lvl5pPr>
            <a:lvl6pPr>
              <a:defRPr/>
            </a:lvl6pPr>
            <a:lvl7pPr>
              <a:defRPr/>
            </a:lvl7pPr>
            <a:lvl8pPr>
              <a:defRPr/>
            </a:lvl8pPr>
            <a:lvl9pPr>
              <a:defRPr/>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005728216"/>
      </p:ext>
    </p:extLst>
  </p:cSld>
  <p:clrMapOvr>
    <a:masterClrMapping/>
  </p:clrMapOvr>
  <p:transition spd="slow"/>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Figure + Caption Layout">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6" name="Rectangle 5"/>
          <p:cNvSpPr/>
          <p:nvPr userDrawn="1"/>
        </p:nvSpPr>
        <p:spPr bwMode="white">
          <a:xfrm>
            <a:off x="-7938" y="6248400"/>
            <a:ext cx="9151938" cy="617538"/>
          </a:xfrm>
          <a:prstGeom prst="rect">
            <a:avLst/>
          </a:prstGeom>
          <a:solidFill>
            <a:srgbClr val="8A288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0" name="Title 1"/>
          <p:cNvSpPr>
            <a:spLocks noGrp="1"/>
          </p:cNvSpPr>
          <p:nvPr>
            <p:ph type="title"/>
          </p:nvPr>
        </p:nvSpPr>
        <p:spPr>
          <a:xfrm>
            <a:off x="519169" y="357626"/>
            <a:ext cx="8032638" cy="1004011"/>
          </a:xfrm>
        </p:spPr>
        <p:txBody>
          <a:bodyPr>
            <a:normAutofit/>
          </a:bodyPr>
          <a:lstStyle>
            <a:lvl1pPr algn="ctr">
              <a:defRPr sz="3600" b="0">
                <a:solidFill>
                  <a:schemeClr val="tx1"/>
                </a:solidFill>
              </a:defRPr>
            </a:lvl1pPr>
          </a:lstStyle>
          <a:p>
            <a:r>
              <a:rPr lang="en-US" smtClean="0"/>
              <a:t>Click to edit Master title style</a:t>
            </a:r>
            <a:endParaRPr lang="en-US" dirty="0"/>
          </a:p>
        </p:txBody>
      </p:sp>
      <p:sp>
        <p:nvSpPr>
          <p:cNvPr id="3" name="Picture Placeholder 2"/>
          <p:cNvSpPr>
            <a:spLocks noGrp="1"/>
          </p:cNvSpPr>
          <p:nvPr>
            <p:ph type="pic" sz="quarter" idx="10"/>
          </p:nvPr>
        </p:nvSpPr>
        <p:spPr>
          <a:xfrm>
            <a:off x="1143000" y="1752600"/>
            <a:ext cx="6997700" cy="3429000"/>
          </a:xfrm>
        </p:spPr>
        <p:txBody>
          <a:bodyPr rtlCol="0">
            <a:normAutofit/>
          </a:bodyPr>
          <a:lstStyle/>
          <a:p>
            <a:pPr lvl="0"/>
            <a:r>
              <a:rPr lang="en-US" noProof="0" dirty="0" smtClean="0"/>
              <a:t>Click icon to add picture</a:t>
            </a:r>
            <a:endParaRPr lang="en-US" noProof="0" dirty="0"/>
          </a:p>
        </p:txBody>
      </p:sp>
      <p:sp>
        <p:nvSpPr>
          <p:cNvPr id="11" name="Text Placeholder 3"/>
          <p:cNvSpPr>
            <a:spLocks noGrp="1"/>
          </p:cNvSpPr>
          <p:nvPr>
            <p:ph type="body" sz="half" idx="2"/>
          </p:nvPr>
        </p:nvSpPr>
        <p:spPr>
          <a:xfrm>
            <a:off x="519169" y="5486400"/>
            <a:ext cx="8032638" cy="66517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Content Placeholder 3"/>
          <p:cNvSpPr>
            <a:spLocks noGrp="1"/>
          </p:cNvSpPr>
          <p:nvPr>
            <p:ph sz="quarter" idx="11"/>
          </p:nvPr>
        </p:nvSpPr>
        <p:spPr>
          <a:xfrm>
            <a:off x="2209800" y="2819400"/>
            <a:ext cx="3009900" cy="914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Copyright" descr="Pearson: Copyright 2015, 2012, 2009"/>
          <p:cNvSpPr txBox="1">
            <a:spLocks noChangeArrowheads="1"/>
          </p:cNvSpPr>
          <p:nvPr userDrawn="1"/>
        </p:nvSpPr>
        <p:spPr bwMode="auto">
          <a:xfrm>
            <a:off x="1676402" y="6329367"/>
            <a:ext cx="6272213" cy="528637"/>
          </a:xfrm>
          <a:prstGeom prst="rect">
            <a:avLst/>
          </a:prstGeom>
          <a:solidFill>
            <a:srgbClr val="8A288F"/>
          </a:solidFill>
          <a:ln w="9525">
            <a:noFill/>
            <a:miter lim="800000"/>
            <a:headEnd/>
            <a:tailEnd/>
          </a:ln>
        </p:spPr>
        <p:txBody>
          <a:bodyPr lIns="0" tIns="0" rIns="0" bIns="0" anchor="ctr"/>
          <a:lstStyle>
            <a:lvl1pPr eaLnBrk="0" hangingPunct="0">
              <a:defRPr sz="2400">
                <a:solidFill>
                  <a:schemeClr val="tx1"/>
                </a:solidFill>
                <a:latin typeface="Arial" panose="020B0604020202020204" pitchFamily="34" charset="0"/>
              </a:defRPr>
            </a:lvl1pPr>
            <a:lvl2pPr marL="37931725" indent="-37474525" eaLnBrk="0" hangingPunct="0">
              <a:defRPr sz="2400">
                <a:solidFill>
                  <a:schemeClr val="tx1"/>
                </a:solidFill>
                <a:latin typeface="Arial" panose="020B0604020202020204" pitchFamily="34" charset="0"/>
              </a:defRPr>
            </a:lvl2pPr>
            <a:lvl3pPr eaLnBrk="0" hangingPunct="0">
              <a:defRPr sz="2400">
                <a:solidFill>
                  <a:schemeClr val="tx1"/>
                </a:solidFill>
                <a:latin typeface="Arial" panose="020B0604020202020204" pitchFamily="34" charset="0"/>
              </a:defRPr>
            </a:lvl3pPr>
            <a:lvl4pPr eaLnBrk="0" hangingPunct="0">
              <a:defRPr sz="2400">
                <a:solidFill>
                  <a:schemeClr val="tx1"/>
                </a:solidFill>
                <a:latin typeface="Arial" panose="020B0604020202020204" pitchFamily="34" charset="0"/>
              </a:defRPr>
            </a:lvl4pPr>
            <a:lvl5pPr eaLnBrk="0" hangingPunct="0">
              <a:defRPr sz="2400">
                <a:solidFill>
                  <a:schemeClr val="tx1"/>
                </a:solidFill>
                <a:latin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defRPr>
            </a:lvl9pPr>
          </a:lstStyle>
          <a:p>
            <a:pPr marL="0" marR="0" indent="0" algn="ctr" defTabSz="914400" rtl="0" eaLnBrk="0" fontAlgn="base" latinLnBrk="0" hangingPunct="0">
              <a:lnSpc>
                <a:spcPct val="100000"/>
              </a:lnSpc>
              <a:spcBef>
                <a:spcPct val="0"/>
              </a:spcBef>
              <a:spcAft>
                <a:spcPct val="0"/>
              </a:spcAft>
              <a:buClrTx/>
              <a:buSzTx/>
              <a:buFontTx/>
              <a:buNone/>
              <a:tabLst/>
              <a:defRPr/>
            </a:pPr>
            <a:r>
              <a:rPr lang="en-US" sz="1200" dirty="0" smtClean="0">
                <a:solidFill>
                  <a:schemeClr val="bg1"/>
                </a:solidFill>
              </a:rPr>
              <a:t>Copyright © 2018 Cengage Learning®. May not be scanned, copied or duplicated, or posted to a publicly accessible website, in whole or in part.</a:t>
            </a:r>
          </a:p>
        </p:txBody>
      </p:sp>
      <p:sp>
        <p:nvSpPr>
          <p:cNvPr id="12" name="Slide Number Placeholder 5"/>
          <p:cNvSpPr txBox="1">
            <a:spLocks/>
          </p:cNvSpPr>
          <p:nvPr userDrawn="1"/>
        </p:nvSpPr>
        <p:spPr>
          <a:xfrm>
            <a:off x="8229600" y="6248400"/>
            <a:ext cx="914400" cy="457200"/>
          </a:xfrm>
          <a:prstGeom prst="rect">
            <a:avLst/>
          </a:prstGeom>
        </p:spPr>
        <p:txBody>
          <a:bodyPr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algn="ctr">
              <a:defRPr/>
            </a:pPr>
            <a:r>
              <a:rPr lang="en-US" sz="1200" dirty="0" smtClean="0">
                <a:solidFill>
                  <a:schemeClr val="bg1"/>
                </a:solidFill>
                <a:latin typeface="Verdana" panose="020B0604030504040204" pitchFamily="34" charset="0"/>
                <a:ea typeface="Verdana" panose="020B0604030504040204" pitchFamily="34" charset="0"/>
                <a:cs typeface="Verdana" panose="020B0604030504040204" pitchFamily="34" charset="0"/>
              </a:rPr>
              <a:t>2-</a:t>
            </a:r>
            <a:fld id="{432E8A05-05FF-45FC-8B7A-11FF800F41EA}" type="slidenum">
              <a:rPr lang="en-US" sz="1200" smtClean="0">
                <a:solidFill>
                  <a:schemeClr val="bg1"/>
                </a:solidFill>
                <a:latin typeface="Verdana" panose="020B0604030504040204" pitchFamily="34" charset="0"/>
                <a:ea typeface="Verdana" panose="020B0604030504040204" pitchFamily="34" charset="0"/>
                <a:cs typeface="Verdana" panose="020B0604030504040204" pitchFamily="34" charset="0"/>
              </a:rPr>
              <a:pPr algn="ctr">
                <a:defRPr/>
              </a:pPr>
              <a:t>‹#›</a:t>
            </a:fld>
            <a:endParaRPr lang="en-US" sz="1200"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
        <p:nvSpPr>
          <p:cNvPr id="5" name="Content Placeholder 4"/>
          <p:cNvSpPr>
            <a:spLocks noGrp="1"/>
          </p:cNvSpPr>
          <p:nvPr>
            <p:ph sz="quarter" idx="12"/>
          </p:nvPr>
        </p:nvSpPr>
        <p:spPr>
          <a:xfrm>
            <a:off x="914400" y="2057400"/>
            <a:ext cx="2209800" cy="1066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13" name="Picture 1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32123" y="6359812"/>
            <a:ext cx="1362075" cy="409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04922670"/>
      </p:ext>
    </p:extLst>
  </p:cSld>
  <p:clrMapOvr>
    <a:masterClrMapping/>
  </p:clrMapOvr>
  <p:transition spd="slow"/>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userDrawn="1">
  <p:cSld name="1_Chapter Opener">
    <p:spTree>
      <p:nvGrpSpPr>
        <p:cNvPr id="1" name=""/>
        <p:cNvGrpSpPr/>
        <p:nvPr/>
      </p:nvGrpSpPr>
      <p:grpSpPr>
        <a:xfrm>
          <a:off x="0" y="0"/>
          <a:ext cx="0" cy="0"/>
          <a:chOff x="0" y="0"/>
          <a:chExt cx="0" cy="0"/>
        </a:xfrm>
      </p:grpSpPr>
      <p:sp>
        <p:nvSpPr>
          <p:cNvPr id="8" name="Rectangle 7"/>
          <p:cNvSpPr/>
          <p:nvPr/>
        </p:nvSpPr>
        <p:spPr bwMode="white">
          <a:xfrm>
            <a:off x="0" y="0"/>
            <a:ext cx="9144000" cy="1371600"/>
          </a:xfrm>
          <a:prstGeom prst="rect">
            <a:avLst/>
          </a:prstGeom>
          <a:solidFill>
            <a:srgbClr val="8A288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2" name="Rectangle 11"/>
          <p:cNvSpPr/>
          <p:nvPr userDrawn="1"/>
        </p:nvSpPr>
        <p:spPr bwMode="white">
          <a:xfrm>
            <a:off x="-7938" y="6248400"/>
            <a:ext cx="9161463" cy="630238"/>
          </a:xfrm>
          <a:prstGeom prst="rect">
            <a:avLst/>
          </a:prstGeom>
          <a:solidFill>
            <a:srgbClr val="8A288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1" name="Title 10"/>
          <p:cNvSpPr>
            <a:spLocks noGrp="1"/>
          </p:cNvSpPr>
          <p:nvPr>
            <p:ph type="title"/>
          </p:nvPr>
        </p:nvSpPr>
        <p:spPr>
          <a:xfrm>
            <a:off x="457200" y="228600"/>
            <a:ext cx="8229600" cy="622828"/>
          </a:xfrm>
          <a:solidFill>
            <a:srgbClr val="8A288F"/>
          </a:solidFill>
        </p:spPr>
        <p:txBody>
          <a:bodyPr anchor="t">
            <a:noAutofit/>
          </a:bodyPr>
          <a:lstStyle>
            <a:lvl1pPr>
              <a:defRPr sz="3600">
                <a:latin typeface="Arial" pitchFamily="34" charset="0"/>
                <a:ea typeface="Verdana" pitchFamily="34" charset="0"/>
                <a:cs typeface="Arial" pitchFamily="34" charset="0"/>
              </a:defRPr>
            </a:lvl1pPr>
          </a:lstStyle>
          <a:p>
            <a:r>
              <a:rPr lang="en-US" smtClean="0"/>
              <a:t>Click to edit Master title style</a:t>
            </a:r>
            <a:endParaRPr lang="en-US" dirty="0"/>
          </a:p>
        </p:txBody>
      </p:sp>
      <p:sp>
        <p:nvSpPr>
          <p:cNvPr id="7" name="Content Placeholder 6"/>
          <p:cNvSpPr>
            <a:spLocks noGrp="1"/>
          </p:cNvSpPr>
          <p:nvPr>
            <p:ph type="body" sz="quarter" idx="13"/>
          </p:nvPr>
        </p:nvSpPr>
        <p:spPr>
          <a:xfrm>
            <a:off x="457200" y="816430"/>
            <a:ext cx="8229600" cy="478970"/>
          </a:xfrm>
        </p:spPr>
        <p:txBody>
          <a:bodyPr>
            <a:noAutofit/>
          </a:bodyPr>
          <a:lstStyle>
            <a:lvl1pPr marL="0" indent="0">
              <a:spcBef>
                <a:spcPts val="0"/>
              </a:spcBef>
              <a:buNone/>
              <a:defRPr sz="2400">
                <a:solidFill>
                  <a:schemeClr val="bg1"/>
                </a:solidFill>
                <a:latin typeface="Arial" pitchFamily="34" charset="0"/>
                <a:ea typeface="Verdana" pitchFamily="34" charset="0"/>
                <a:cs typeface="Arial" pitchFamily="34" charset="0"/>
              </a:defRPr>
            </a:lvl1pPr>
            <a:lvl2pPr marL="0" indent="0">
              <a:spcBef>
                <a:spcPts val="0"/>
              </a:spcBef>
              <a:buNone/>
              <a:defRPr sz="2400">
                <a:solidFill>
                  <a:schemeClr val="bg1"/>
                </a:solidFill>
              </a:defRPr>
            </a:lvl2pPr>
            <a:lvl3pPr marL="0" indent="0">
              <a:spcBef>
                <a:spcPts val="0"/>
              </a:spcBef>
              <a:buNone/>
              <a:defRPr sz="2400">
                <a:solidFill>
                  <a:schemeClr val="bg1"/>
                </a:solidFill>
              </a:defRPr>
            </a:lvl3pPr>
            <a:lvl4pPr marL="0" indent="0">
              <a:spcBef>
                <a:spcPts val="0"/>
              </a:spcBef>
              <a:buNone/>
              <a:defRPr sz="2400">
                <a:solidFill>
                  <a:schemeClr val="bg1"/>
                </a:solidFill>
              </a:defRPr>
            </a:lvl4pPr>
            <a:lvl5pPr marL="0" indent="0">
              <a:spcBef>
                <a:spcPts val="0"/>
              </a:spcBef>
              <a:buNone/>
              <a:defRPr sz="2400">
                <a:solidFill>
                  <a:schemeClr val="bg1"/>
                </a:solidFill>
              </a:defRPr>
            </a:lvl5pPr>
            <a:lvl6pPr marL="0" indent="0">
              <a:spcBef>
                <a:spcPts val="0"/>
              </a:spcBef>
              <a:buNone/>
              <a:defRPr sz="2400">
                <a:solidFill>
                  <a:schemeClr val="bg1"/>
                </a:solidFill>
              </a:defRPr>
            </a:lvl6pPr>
            <a:lvl7pPr marL="0" indent="0">
              <a:spcBef>
                <a:spcPts val="0"/>
              </a:spcBef>
              <a:buNone/>
              <a:defRPr sz="2400">
                <a:solidFill>
                  <a:schemeClr val="bg1"/>
                </a:solidFill>
              </a:defRPr>
            </a:lvl7pPr>
            <a:lvl8pPr marL="0" indent="0">
              <a:spcBef>
                <a:spcPts val="0"/>
              </a:spcBef>
              <a:buNone/>
              <a:defRPr sz="2400">
                <a:solidFill>
                  <a:schemeClr val="bg1"/>
                </a:solidFill>
              </a:defRPr>
            </a:lvl8pPr>
            <a:lvl9pPr marL="0" indent="0">
              <a:spcBef>
                <a:spcPts val="0"/>
              </a:spcBef>
              <a:buNone/>
              <a:defRPr sz="2400">
                <a:solidFill>
                  <a:schemeClr val="bg1"/>
                </a:solidFill>
              </a:defRPr>
            </a:lvl9pPr>
          </a:lstStyle>
          <a:p>
            <a:pPr lvl="0"/>
            <a:r>
              <a:rPr lang="en-US" smtClean="0"/>
              <a:t>Click to edit Master text styles</a:t>
            </a:r>
          </a:p>
        </p:txBody>
      </p:sp>
      <p:sp>
        <p:nvSpPr>
          <p:cNvPr id="9" name="Text Placeholder 8"/>
          <p:cNvSpPr>
            <a:spLocks noGrp="1"/>
          </p:cNvSpPr>
          <p:nvPr>
            <p:ph type="body" sz="quarter" idx="14"/>
          </p:nvPr>
        </p:nvSpPr>
        <p:spPr>
          <a:xfrm>
            <a:off x="5029200" y="1600201"/>
            <a:ext cx="3657600" cy="1600199"/>
          </a:xfrm>
        </p:spPr>
        <p:txBody>
          <a:bodyPr anchor="b">
            <a:noAutofit/>
          </a:bodyPr>
          <a:lstStyle>
            <a:lvl1pPr marL="0" indent="0">
              <a:spcBef>
                <a:spcPts val="0"/>
              </a:spcBef>
              <a:buNone/>
              <a:defRPr sz="4400" baseline="0">
                <a:latin typeface="Arial" pitchFamily="34" charset="0"/>
                <a:ea typeface="Verdana" pitchFamily="34" charset="0"/>
                <a:cs typeface="Arial" pitchFamily="34" charset="0"/>
              </a:defRPr>
            </a:lvl1pPr>
            <a:lvl2pPr marL="0" indent="0">
              <a:spcBef>
                <a:spcPts val="0"/>
              </a:spcBef>
              <a:buNone/>
              <a:defRPr sz="4400"/>
            </a:lvl2pPr>
            <a:lvl3pPr marL="0" indent="0">
              <a:spcBef>
                <a:spcPts val="0"/>
              </a:spcBef>
              <a:buNone/>
              <a:defRPr sz="4400"/>
            </a:lvl3pPr>
            <a:lvl4pPr marL="0" indent="0">
              <a:spcBef>
                <a:spcPts val="0"/>
              </a:spcBef>
              <a:buNone/>
              <a:defRPr sz="4400"/>
            </a:lvl4pPr>
            <a:lvl5pPr marL="0" indent="0">
              <a:spcBef>
                <a:spcPts val="0"/>
              </a:spcBef>
              <a:buNone/>
              <a:defRPr sz="4400"/>
            </a:lvl5pPr>
            <a:lvl6pPr marL="0" indent="0">
              <a:spcBef>
                <a:spcPts val="0"/>
              </a:spcBef>
              <a:buNone/>
              <a:defRPr sz="4400"/>
            </a:lvl6pPr>
            <a:lvl7pPr marL="0" indent="0">
              <a:spcBef>
                <a:spcPts val="0"/>
              </a:spcBef>
              <a:buNone/>
              <a:defRPr sz="4400"/>
            </a:lvl7pPr>
            <a:lvl8pPr marL="0" indent="0">
              <a:spcBef>
                <a:spcPts val="0"/>
              </a:spcBef>
              <a:buNone/>
              <a:defRPr sz="4400"/>
            </a:lvl8pPr>
            <a:lvl9pPr marL="0" indent="0">
              <a:spcBef>
                <a:spcPts val="0"/>
              </a:spcBef>
              <a:buNone/>
              <a:defRPr sz="4400"/>
            </a:lvl9pPr>
          </a:lstStyle>
          <a:p>
            <a:pPr lvl="0"/>
            <a:r>
              <a:rPr lang="en-US" smtClean="0"/>
              <a:t>Click to edit Master text styles</a:t>
            </a:r>
          </a:p>
        </p:txBody>
      </p:sp>
      <p:sp>
        <p:nvSpPr>
          <p:cNvPr id="10" name="Text Placeholder 8"/>
          <p:cNvSpPr>
            <a:spLocks noGrp="1"/>
          </p:cNvSpPr>
          <p:nvPr>
            <p:ph type="body" sz="quarter" idx="15"/>
          </p:nvPr>
        </p:nvSpPr>
        <p:spPr>
          <a:xfrm>
            <a:off x="5029200" y="3200400"/>
            <a:ext cx="3657600" cy="2925763"/>
          </a:xfrm>
        </p:spPr>
        <p:txBody>
          <a:bodyPr>
            <a:noAutofit/>
          </a:bodyPr>
          <a:lstStyle>
            <a:lvl1pPr marL="0" indent="0">
              <a:spcBef>
                <a:spcPts val="0"/>
              </a:spcBef>
              <a:buNone/>
              <a:defRPr sz="2800">
                <a:latin typeface="Arial" pitchFamily="34" charset="0"/>
                <a:ea typeface="Verdana" pitchFamily="34" charset="0"/>
                <a:cs typeface="Arial" pitchFamily="34" charset="0"/>
              </a:defRPr>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vl6pPr marL="0" indent="0">
              <a:spcBef>
                <a:spcPts val="0"/>
              </a:spcBef>
              <a:buNone/>
              <a:defRPr/>
            </a:lvl6pPr>
            <a:lvl7pPr marL="0" indent="0">
              <a:spcBef>
                <a:spcPts val="0"/>
              </a:spcBef>
              <a:buNone/>
              <a:defRPr/>
            </a:lvl7pPr>
            <a:lvl8pPr marL="0" indent="0">
              <a:spcBef>
                <a:spcPts val="0"/>
              </a:spcBef>
              <a:buNone/>
              <a:defRPr/>
            </a:lvl8pPr>
            <a:lvl9pPr marL="0" indent="0">
              <a:spcBef>
                <a:spcPts val="0"/>
              </a:spcBef>
              <a:buNone/>
              <a:defRPr/>
            </a:lvl9pPr>
          </a:lstStyle>
          <a:p>
            <a:pPr lvl="0"/>
            <a:r>
              <a:rPr lang="en-US" smtClean="0"/>
              <a:t>Click to edit Master text styles</a:t>
            </a:r>
          </a:p>
        </p:txBody>
      </p:sp>
    </p:spTree>
    <p:extLst>
      <p:ext uri="{BB962C8B-B14F-4D97-AF65-F5344CB8AC3E}">
        <p14:creationId xmlns:p14="http://schemas.microsoft.com/office/powerpoint/2010/main" val="102545009"/>
      </p:ext>
    </p:extLst>
  </p:cSld>
  <p:clrMapOvr>
    <a:masterClrMapping/>
  </p:clrMapOvr>
  <p:transition spd="slow"/>
  <p:timing>
    <p:tnLst>
      <p:par>
        <p:cTn id="1" dur="indefinite" restart="never" nodeType="tmRoot"/>
      </p:par>
    </p:tnLst>
  </p:timing>
  <p:hf sldNum="0" hdr="0" ftr="0" dt="0"/>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26" name="Content Placeholder 1"/>
          <p:cNvSpPr>
            <a:spLocks noGrp="1"/>
          </p:cNvSpPr>
          <p:nvPr>
            <p:ph type="title"/>
          </p:nvPr>
        </p:nvSpPr>
        <p:spPr bwMode="auto">
          <a:xfrm>
            <a:off x="457200" y="26988"/>
            <a:ext cx="8229600" cy="1039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7" name="Content Placeholder 2"/>
          <p:cNvSpPr>
            <a:spLocks noGrp="1"/>
          </p:cNvSpPr>
          <p:nvPr>
            <p:ph type="body" idx="1"/>
          </p:nvPr>
        </p:nvSpPr>
        <p:spPr bwMode="auto">
          <a:xfrm>
            <a:off x="228600" y="1295400"/>
            <a:ext cx="8763000" cy="4830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7" name="Rectangle 6"/>
          <p:cNvSpPr/>
          <p:nvPr/>
        </p:nvSpPr>
        <p:spPr bwMode="white">
          <a:xfrm>
            <a:off x="0" y="0"/>
            <a:ext cx="9144000" cy="1133475"/>
          </a:xfrm>
          <a:prstGeom prst="rect">
            <a:avLst/>
          </a:prstGeom>
          <a:solidFill>
            <a:srgbClr val="8A288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4" name="Rectangle 13"/>
          <p:cNvSpPr/>
          <p:nvPr/>
        </p:nvSpPr>
        <p:spPr bwMode="white">
          <a:xfrm>
            <a:off x="-7938" y="6248400"/>
            <a:ext cx="9161463" cy="630238"/>
          </a:xfrm>
          <a:prstGeom prst="rect">
            <a:avLst/>
          </a:prstGeom>
          <a:solidFill>
            <a:srgbClr val="8A288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8" name="Picture 2"/>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76200" y="6372225"/>
            <a:ext cx="1362075" cy="409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Copyright" descr="Pearson: Copyright 2015, 2012, 2009"/>
          <p:cNvSpPr txBox="1">
            <a:spLocks noChangeArrowheads="1"/>
          </p:cNvSpPr>
          <p:nvPr userDrawn="1"/>
        </p:nvSpPr>
        <p:spPr bwMode="auto">
          <a:xfrm>
            <a:off x="1676400" y="6329363"/>
            <a:ext cx="6272213" cy="528637"/>
          </a:xfrm>
          <a:prstGeom prst="rect">
            <a:avLst/>
          </a:prstGeom>
          <a:solidFill>
            <a:srgbClr val="8A288F"/>
          </a:solidFill>
          <a:ln w="9525">
            <a:noFill/>
            <a:miter lim="800000"/>
            <a:headEnd/>
            <a:tailEnd/>
          </a:ln>
        </p:spPr>
        <p:txBody>
          <a:bodyPr lIns="0" tIns="0" rIns="0" bIns="0" anchor="ctr"/>
          <a:lstStyle>
            <a:lvl1pPr eaLnBrk="0" hangingPunct="0">
              <a:defRPr sz="2400">
                <a:solidFill>
                  <a:schemeClr val="tx1"/>
                </a:solidFill>
                <a:latin typeface="Arial" panose="020B0604020202020204" pitchFamily="34" charset="0"/>
              </a:defRPr>
            </a:lvl1pPr>
            <a:lvl2pPr marL="37931725" indent="-37474525" eaLnBrk="0" hangingPunct="0">
              <a:defRPr sz="2400">
                <a:solidFill>
                  <a:schemeClr val="tx1"/>
                </a:solidFill>
                <a:latin typeface="Arial" panose="020B0604020202020204" pitchFamily="34" charset="0"/>
              </a:defRPr>
            </a:lvl2pPr>
            <a:lvl3pPr eaLnBrk="0" hangingPunct="0">
              <a:defRPr sz="2400">
                <a:solidFill>
                  <a:schemeClr val="tx1"/>
                </a:solidFill>
                <a:latin typeface="Arial" panose="020B0604020202020204" pitchFamily="34" charset="0"/>
              </a:defRPr>
            </a:lvl3pPr>
            <a:lvl4pPr eaLnBrk="0" hangingPunct="0">
              <a:defRPr sz="2400">
                <a:solidFill>
                  <a:schemeClr val="tx1"/>
                </a:solidFill>
                <a:latin typeface="Arial" panose="020B0604020202020204" pitchFamily="34" charset="0"/>
              </a:defRPr>
            </a:lvl4pPr>
            <a:lvl5pPr eaLnBrk="0" hangingPunct="0">
              <a:defRPr sz="2400">
                <a:solidFill>
                  <a:schemeClr val="tx1"/>
                </a:solidFill>
                <a:latin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defRPr>
            </a:lvl9pPr>
          </a:lstStyle>
          <a:p>
            <a:pPr marL="0" marR="0" indent="0" algn="ctr" defTabSz="914400" rtl="0" eaLnBrk="0" fontAlgn="base" latinLnBrk="0" hangingPunct="0">
              <a:lnSpc>
                <a:spcPct val="100000"/>
              </a:lnSpc>
              <a:spcBef>
                <a:spcPct val="0"/>
              </a:spcBef>
              <a:spcAft>
                <a:spcPct val="0"/>
              </a:spcAft>
              <a:buClrTx/>
              <a:buSzTx/>
              <a:buFontTx/>
              <a:buNone/>
              <a:tabLst/>
              <a:defRPr/>
            </a:pPr>
            <a:r>
              <a:rPr lang="en-US" sz="1200" dirty="0" smtClean="0">
                <a:solidFill>
                  <a:schemeClr val="bg1"/>
                </a:solidFill>
              </a:rPr>
              <a:t>Copyright © 2018 Cengage Learning®. May not be scanned, copied or duplicated, or posted to a publicly accessible website, in whole or in part.</a:t>
            </a:r>
          </a:p>
        </p:txBody>
      </p:sp>
      <p:sp>
        <p:nvSpPr>
          <p:cNvPr id="9" name="Slide Number Placeholder 5"/>
          <p:cNvSpPr txBox="1">
            <a:spLocks/>
          </p:cNvSpPr>
          <p:nvPr userDrawn="1"/>
        </p:nvSpPr>
        <p:spPr>
          <a:xfrm>
            <a:off x="8153400" y="6324600"/>
            <a:ext cx="914400" cy="457200"/>
          </a:xfrm>
          <a:prstGeom prst="rect">
            <a:avLst/>
          </a:prstGeom>
        </p:spPr>
        <p:txBody>
          <a:bodyPr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algn="ctr">
              <a:defRPr/>
            </a:pPr>
            <a:r>
              <a:rPr lang="en-US" sz="1200" dirty="0" smtClean="0">
                <a:solidFill>
                  <a:schemeClr val="bg1"/>
                </a:solidFill>
                <a:latin typeface="Verdana" panose="020B0604030504040204" pitchFamily="34" charset="0"/>
                <a:ea typeface="Verdana" panose="020B0604030504040204" pitchFamily="34" charset="0"/>
                <a:cs typeface="Verdana" panose="020B0604030504040204" pitchFamily="34" charset="0"/>
              </a:rPr>
              <a:t>2-</a:t>
            </a:r>
            <a:fld id="{432E8A05-05FF-45FC-8B7A-11FF800F41EA}" type="slidenum">
              <a:rPr lang="en-US" sz="1200" smtClean="0">
                <a:solidFill>
                  <a:schemeClr val="bg1"/>
                </a:solidFill>
                <a:latin typeface="Verdana" panose="020B0604030504040204" pitchFamily="34" charset="0"/>
                <a:ea typeface="Verdana" panose="020B0604030504040204" pitchFamily="34" charset="0"/>
                <a:cs typeface="Verdana" panose="020B0604030504040204" pitchFamily="34" charset="0"/>
              </a:rPr>
              <a:pPr algn="ctr">
                <a:defRPr/>
              </a:pPr>
              <a:t>‹#›</a:t>
            </a:fld>
            <a:endParaRPr lang="en-US" sz="1200"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900279163"/>
      </p:ext>
    </p:extLst>
  </p:cSld>
  <p:clrMap bg1="lt1" tx1="dk1" bg2="lt2" tx2="dk2" accent1="accent1" accent2="accent2" accent3="accent3" accent4="accent4" accent5="accent5" accent6="accent6" hlink="hlink" folHlink="folHlink"/>
  <p:sldLayoutIdLst>
    <p:sldLayoutId id="2147483802" r:id="rId1"/>
    <p:sldLayoutId id="2147483803" r:id="rId2"/>
    <p:sldLayoutId id="2147483804" r:id="rId3"/>
    <p:sldLayoutId id="2147483805" r:id="rId4"/>
  </p:sldLayoutIdLst>
  <p:timing>
    <p:tnLst>
      <p:par>
        <p:cTn id="1" dur="indefinite" restart="never" nodeType="tmRoot"/>
      </p:par>
    </p:tnLst>
  </p:timing>
  <p:hf sldNum="0" hdr="0" ftr="0" dt="0"/>
  <p:txStyles>
    <p:titleStyle>
      <a:lvl1pPr algn="ctr" rtl="0" eaLnBrk="1" fontAlgn="base" hangingPunct="1">
        <a:spcBef>
          <a:spcPct val="0"/>
        </a:spcBef>
        <a:spcAft>
          <a:spcPct val="0"/>
        </a:spcAft>
        <a:defRPr sz="3600" kern="1200">
          <a:solidFill>
            <a:schemeClr val="bg1"/>
          </a:solidFill>
          <a:latin typeface="Arial" pitchFamily="34" charset="0"/>
          <a:ea typeface="+mj-ea"/>
          <a:cs typeface="Arial" pitchFamily="34" charset="0"/>
        </a:defRPr>
      </a:lvl1pPr>
      <a:lvl2pPr algn="ctr" rtl="0" eaLnBrk="1" fontAlgn="base" hangingPunct="1">
        <a:spcBef>
          <a:spcPct val="0"/>
        </a:spcBef>
        <a:spcAft>
          <a:spcPct val="0"/>
        </a:spcAft>
        <a:defRPr sz="3600">
          <a:solidFill>
            <a:schemeClr val="bg1"/>
          </a:solidFill>
          <a:latin typeface="Arial" charset="0"/>
          <a:cs typeface="Arial" charset="0"/>
        </a:defRPr>
      </a:lvl2pPr>
      <a:lvl3pPr algn="ctr" rtl="0" eaLnBrk="1" fontAlgn="base" hangingPunct="1">
        <a:spcBef>
          <a:spcPct val="0"/>
        </a:spcBef>
        <a:spcAft>
          <a:spcPct val="0"/>
        </a:spcAft>
        <a:defRPr sz="3600">
          <a:solidFill>
            <a:schemeClr val="bg1"/>
          </a:solidFill>
          <a:latin typeface="Arial" charset="0"/>
          <a:cs typeface="Arial" charset="0"/>
        </a:defRPr>
      </a:lvl3pPr>
      <a:lvl4pPr algn="ctr" rtl="0" eaLnBrk="1" fontAlgn="base" hangingPunct="1">
        <a:spcBef>
          <a:spcPct val="0"/>
        </a:spcBef>
        <a:spcAft>
          <a:spcPct val="0"/>
        </a:spcAft>
        <a:defRPr sz="3600">
          <a:solidFill>
            <a:schemeClr val="bg1"/>
          </a:solidFill>
          <a:latin typeface="Arial" charset="0"/>
          <a:cs typeface="Arial" charset="0"/>
        </a:defRPr>
      </a:lvl4pPr>
      <a:lvl5pPr algn="ctr" rtl="0" eaLnBrk="1" fontAlgn="base" hangingPunct="1">
        <a:spcBef>
          <a:spcPct val="0"/>
        </a:spcBef>
        <a:spcAft>
          <a:spcPct val="0"/>
        </a:spcAft>
        <a:defRPr sz="3600">
          <a:solidFill>
            <a:schemeClr val="bg1"/>
          </a:solidFill>
          <a:latin typeface="Arial" charset="0"/>
          <a:cs typeface="Arial" charset="0"/>
        </a:defRPr>
      </a:lvl5pPr>
      <a:lvl6pPr marL="457200" algn="ctr" rtl="0" eaLnBrk="1" fontAlgn="base" hangingPunct="1">
        <a:spcBef>
          <a:spcPct val="0"/>
        </a:spcBef>
        <a:spcAft>
          <a:spcPct val="0"/>
        </a:spcAft>
        <a:defRPr sz="3600">
          <a:solidFill>
            <a:schemeClr val="bg1"/>
          </a:solidFill>
          <a:latin typeface="Arial" charset="0"/>
          <a:cs typeface="Arial" charset="0"/>
        </a:defRPr>
      </a:lvl6pPr>
      <a:lvl7pPr marL="914400" algn="ctr" rtl="0" eaLnBrk="1" fontAlgn="base" hangingPunct="1">
        <a:spcBef>
          <a:spcPct val="0"/>
        </a:spcBef>
        <a:spcAft>
          <a:spcPct val="0"/>
        </a:spcAft>
        <a:defRPr sz="3600">
          <a:solidFill>
            <a:schemeClr val="bg1"/>
          </a:solidFill>
          <a:latin typeface="Arial" charset="0"/>
          <a:cs typeface="Arial" charset="0"/>
        </a:defRPr>
      </a:lvl7pPr>
      <a:lvl8pPr marL="1371600" algn="ctr" rtl="0" eaLnBrk="1" fontAlgn="base" hangingPunct="1">
        <a:spcBef>
          <a:spcPct val="0"/>
        </a:spcBef>
        <a:spcAft>
          <a:spcPct val="0"/>
        </a:spcAft>
        <a:defRPr sz="3600">
          <a:solidFill>
            <a:schemeClr val="bg1"/>
          </a:solidFill>
          <a:latin typeface="Arial" charset="0"/>
          <a:cs typeface="Arial" charset="0"/>
        </a:defRPr>
      </a:lvl8pPr>
      <a:lvl9pPr marL="1828800" algn="ctr" rtl="0" eaLnBrk="1" fontAlgn="base" hangingPunct="1">
        <a:spcBef>
          <a:spcPct val="0"/>
        </a:spcBef>
        <a:spcAft>
          <a:spcPct val="0"/>
        </a:spcAft>
        <a:defRPr sz="3600">
          <a:solidFill>
            <a:schemeClr val="bg1"/>
          </a:solidFill>
          <a:latin typeface="Arial" charset="0"/>
          <a:cs typeface="Arial" charset="0"/>
        </a:defRPr>
      </a:lvl9pPr>
    </p:titleStyle>
    <p:bodyStyle>
      <a:lvl1pPr marL="457200" indent="-457200" algn="l" rtl="0" eaLnBrk="1" fontAlgn="base" hangingPunct="1">
        <a:spcBef>
          <a:spcPct val="20000"/>
        </a:spcBef>
        <a:spcAft>
          <a:spcPct val="0"/>
        </a:spcAft>
        <a:buClr>
          <a:srgbClr val="8A288F"/>
        </a:buClr>
        <a:buFont typeface="Arial" charset="0"/>
        <a:buChar char="•"/>
        <a:defRPr sz="2800" kern="1200">
          <a:solidFill>
            <a:schemeClr val="tx1"/>
          </a:solidFill>
          <a:latin typeface="Arial" pitchFamily="34" charset="0"/>
          <a:ea typeface="Verdana" pitchFamily="34" charset="0"/>
          <a:cs typeface="Arial" pitchFamily="34" charset="0"/>
        </a:defRPr>
      </a:lvl1pPr>
      <a:lvl2pPr marL="914400" indent="-457200" algn="l" rtl="0" eaLnBrk="1" fontAlgn="base" hangingPunct="1">
        <a:spcBef>
          <a:spcPct val="20000"/>
        </a:spcBef>
        <a:spcAft>
          <a:spcPct val="0"/>
        </a:spcAft>
        <a:buClr>
          <a:srgbClr val="8A288F"/>
        </a:buClr>
        <a:buFont typeface="Arial" charset="0"/>
        <a:buChar char="–"/>
        <a:defRPr sz="2400" kern="1200">
          <a:solidFill>
            <a:schemeClr val="tx1"/>
          </a:solidFill>
          <a:latin typeface="Arial" pitchFamily="34" charset="0"/>
          <a:ea typeface="Verdana" pitchFamily="34" charset="0"/>
          <a:cs typeface="Arial" pitchFamily="34" charset="0"/>
        </a:defRPr>
      </a:lvl2pPr>
      <a:lvl3pPr marL="1371600" indent="-457200" algn="l" rtl="0" eaLnBrk="1" fontAlgn="base" hangingPunct="1">
        <a:spcBef>
          <a:spcPct val="20000"/>
        </a:spcBef>
        <a:spcAft>
          <a:spcPct val="0"/>
        </a:spcAft>
        <a:buClr>
          <a:srgbClr val="8A288F"/>
        </a:buClr>
        <a:buFont typeface="Wingdings" pitchFamily="2" charset="2"/>
        <a:buChar char="§"/>
        <a:defRPr sz="2000" kern="1200">
          <a:solidFill>
            <a:schemeClr val="tx1"/>
          </a:solidFill>
          <a:latin typeface="Arial" pitchFamily="34" charset="0"/>
          <a:ea typeface="Verdana" pitchFamily="34" charset="0"/>
          <a:cs typeface="Arial" pitchFamily="34" charset="0"/>
        </a:defRPr>
      </a:lvl3pPr>
      <a:lvl4pPr marL="1828800" indent="-457200" algn="l" rtl="0" eaLnBrk="1" fontAlgn="base" hangingPunct="1">
        <a:spcBef>
          <a:spcPct val="20000"/>
        </a:spcBef>
        <a:spcAft>
          <a:spcPct val="0"/>
        </a:spcAft>
        <a:buClr>
          <a:srgbClr val="8A288F"/>
        </a:buClr>
        <a:buFont typeface="Courier New" pitchFamily="49" charset="0"/>
        <a:buChar char="o"/>
        <a:defRPr sz="2000" kern="1200">
          <a:solidFill>
            <a:schemeClr val="tx1"/>
          </a:solidFill>
          <a:latin typeface="Arial" pitchFamily="34" charset="0"/>
          <a:ea typeface="Verdana" pitchFamily="34" charset="0"/>
          <a:cs typeface="Arial" pitchFamily="34" charset="0"/>
        </a:defRPr>
      </a:lvl4pPr>
      <a:lvl5pPr marL="2286000" indent="-457200" algn="l" rtl="0" eaLnBrk="1" fontAlgn="base" hangingPunct="1">
        <a:spcBef>
          <a:spcPct val="20000"/>
        </a:spcBef>
        <a:spcAft>
          <a:spcPct val="0"/>
        </a:spcAft>
        <a:buClr>
          <a:srgbClr val="8A288F"/>
        </a:buClr>
        <a:buFont typeface="Arial" charset="0"/>
        <a:buChar char="»"/>
        <a:defRPr sz="2000" kern="1200">
          <a:solidFill>
            <a:schemeClr val="tx1"/>
          </a:solidFill>
          <a:latin typeface="Arial" pitchFamily="34" charset="0"/>
          <a:ea typeface="Verdana" pitchFamily="34" charset="0"/>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25.png"/><Relationship Id="rId1" Type="http://schemas.openxmlformats.org/officeDocument/2006/relationships/slideLayout" Target="../slideLayouts/slideLayout3.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file:///G:\Teaching\111\2018\_PowerPointFiles\InternationalNewsFile20150407_Birth_of_Internet_e.mp4" TargetMode="External"/><Relationship Id="rId1" Type="http://schemas.microsoft.com/office/2007/relationships/media" Target="file:///G:\Teaching\111\2018\_PowerPointFiles\InternationalNewsFile20150407_Birth_of_Internet_e.mp4" TargetMode="External"/><Relationship Id="rId4" Type="http://schemas.openxmlformats.org/officeDocument/2006/relationships/image" Target="../media/image5.ti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3"/>
          <p:cNvSpPr>
            <a:spLocks noGrp="1"/>
          </p:cNvSpPr>
          <p:nvPr>
            <p:ph type="title"/>
          </p:nvPr>
        </p:nvSpPr>
        <p:spPr>
          <a:xfrm>
            <a:off x="0" y="0"/>
            <a:ext cx="9144000" cy="1424066"/>
          </a:xfrm>
        </p:spPr>
        <p:txBody>
          <a:bodyPr/>
          <a:lstStyle/>
          <a:p>
            <a:pPr algn="l">
              <a:buClr>
                <a:srgbClr val="177671"/>
              </a:buClr>
            </a:pPr>
            <a:r>
              <a:rPr lang="en-US" sz="4000" dirty="0" smtClean="0"/>
              <a:t>DISCOVERING COMPUTERS 2018</a:t>
            </a:r>
            <a:r>
              <a:rPr lang="en-US" sz="3200" dirty="0" smtClean="0"/>
              <a:t/>
            </a:r>
            <a:br>
              <a:rPr lang="en-US" sz="3200" dirty="0" smtClean="0"/>
            </a:br>
            <a:r>
              <a:rPr lang="en-US" dirty="0" smtClean="0"/>
              <a:t>Digital Technology, Data, and Devices</a:t>
            </a:r>
          </a:p>
        </p:txBody>
      </p:sp>
      <p:pic>
        <p:nvPicPr>
          <p:cNvPr id="9" name="Picture 2" descr="Book cover reads title and name of the author as follows: “DISCOVERING COMPUTERS 2018: Digital Technology, Data, and Devices,” and “VERMAAT, SEBOK, FREUND, CAMPBELL, and FRYDENBERG.” Colorful patterns are shown above and below the title of the boo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4642" y="1524000"/>
            <a:ext cx="3559158" cy="46341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173" name="Text Placeholder 5"/>
          <p:cNvSpPr>
            <a:spLocks noGrp="1"/>
          </p:cNvSpPr>
          <p:nvPr>
            <p:ph type="body" sz="quarter" idx="14"/>
          </p:nvPr>
        </p:nvSpPr>
        <p:spPr>
          <a:xfrm>
            <a:off x="3962400" y="1828800"/>
            <a:ext cx="5029200" cy="4049789"/>
          </a:xfrm>
        </p:spPr>
        <p:txBody>
          <a:bodyPr anchor="ctr"/>
          <a:lstStyle/>
          <a:p>
            <a:pPr algn="ctr"/>
            <a:r>
              <a:rPr lang="en-US" b="1" dirty="0" smtClean="0"/>
              <a:t>Module 2</a:t>
            </a:r>
            <a:endParaRPr lang="en-US" b="1" dirty="0"/>
          </a:p>
          <a:p>
            <a:pPr algn="ctr"/>
            <a:r>
              <a:rPr lang="en-US" b="1" dirty="0"/>
              <a:t>Connecting and Communicating Online: </a:t>
            </a:r>
          </a:p>
          <a:p>
            <a:pPr algn="ctr"/>
            <a:r>
              <a:rPr lang="en-US" sz="4000" dirty="0"/>
              <a:t>The Internet, Website, and Media</a:t>
            </a:r>
          </a:p>
        </p:txBody>
      </p:sp>
      <p:pic>
        <p:nvPicPr>
          <p:cNvPr id="11" name="Picture 2" title="Cengage 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9164" y="6377206"/>
            <a:ext cx="1362075" cy="409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Content Placeholder 2"/>
          <p:cNvSpPr>
            <a:spLocks noGrp="1"/>
          </p:cNvSpPr>
          <p:nvPr>
            <p:ph sz="quarter" idx="4294967295"/>
          </p:nvPr>
        </p:nvSpPr>
        <p:spPr>
          <a:xfrm>
            <a:off x="1543792" y="6356450"/>
            <a:ext cx="7543800" cy="430331"/>
          </a:xfrm>
        </p:spPr>
        <p:txBody>
          <a:bodyPr/>
          <a:lstStyle/>
          <a:p>
            <a:pPr marL="0" indent="0" algn="ctr" eaLnBrk="0" hangingPunct="0">
              <a:spcBef>
                <a:spcPct val="0"/>
              </a:spcBef>
              <a:buClrTx/>
              <a:buNone/>
              <a:defRPr/>
            </a:pPr>
            <a:r>
              <a:rPr lang="en-US" sz="1200" dirty="0">
                <a:solidFill>
                  <a:schemeClr val="bg1"/>
                </a:solidFill>
              </a:rPr>
              <a:t>Copyright © 2018 Cengage Learning®. May not be scanned, copied or duplicated, or posted to a publicly accessible website, in whole or in part.</a:t>
            </a:r>
          </a:p>
        </p:txBody>
      </p:sp>
    </p:spTree>
    <p:extLst>
      <p:ext uri="{BB962C8B-B14F-4D97-AF65-F5344CB8AC3E}">
        <p14:creationId xmlns:p14="http://schemas.microsoft.com/office/powerpoint/2010/main" val="2354580603"/>
      </p:ext>
    </p:extLst>
  </p:cSld>
  <p:clrMapOvr>
    <a:masterClrMapping/>
  </p:clrMapOvr>
  <p:transition spd="slow"/>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title"/>
          </p:nvPr>
        </p:nvSpPr>
        <p:spPr/>
        <p:txBody>
          <a:bodyPr/>
          <a:lstStyle/>
          <a:p>
            <a:r>
              <a:rPr lang="en-US" dirty="0"/>
              <a:t>Connecting to the Internet </a:t>
            </a:r>
            <a:r>
              <a:rPr lang="en-US" dirty="0" smtClean="0"/>
              <a:t>(3 </a:t>
            </a:r>
            <a:r>
              <a:rPr lang="en-US" dirty="0"/>
              <a:t>of </a:t>
            </a:r>
            <a:r>
              <a:rPr lang="en-US" dirty="0" smtClean="0"/>
              <a:t>10)</a:t>
            </a:r>
            <a:endParaRPr lang="en-US" altLang="en-US" dirty="0" smtClean="0"/>
          </a:p>
        </p:txBody>
      </p:sp>
      <p:sp>
        <p:nvSpPr>
          <p:cNvPr id="11267" name="Content Placeholder 2"/>
          <p:cNvSpPr>
            <a:spLocks noGrp="1"/>
          </p:cNvSpPr>
          <p:nvPr>
            <p:ph idx="1"/>
          </p:nvPr>
        </p:nvSpPr>
        <p:spPr>
          <a:xfrm>
            <a:off x="228600" y="1341634"/>
            <a:ext cx="8763000" cy="3992366"/>
          </a:xfrm>
        </p:spPr>
        <p:txBody>
          <a:bodyPr/>
          <a:lstStyle/>
          <a:p>
            <a:pPr lvl="0"/>
            <a:r>
              <a:rPr lang="en-US" sz="2800" b="1" dirty="0"/>
              <a:t>Wired</a:t>
            </a:r>
          </a:p>
          <a:p>
            <a:pPr lvl="1"/>
            <a:r>
              <a:rPr lang="en-US" dirty="0"/>
              <a:t>Cable Internet service</a:t>
            </a:r>
          </a:p>
          <a:p>
            <a:pPr lvl="1"/>
            <a:r>
              <a:rPr lang="en-US" dirty="0"/>
              <a:t>DSL (digital subscriber line)</a:t>
            </a:r>
          </a:p>
          <a:p>
            <a:pPr lvl="1"/>
            <a:r>
              <a:rPr lang="en-US" dirty="0"/>
              <a:t>Fiber to the Premises (FTTP</a:t>
            </a:r>
            <a:r>
              <a:rPr lang="en-US" dirty="0" smtClean="0"/>
              <a:t>)</a:t>
            </a:r>
          </a:p>
          <a:p>
            <a:pPr lvl="0"/>
            <a:r>
              <a:rPr lang="en-US" sz="2800" b="1" dirty="0"/>
              <a:t>Wireless</a:t>
            </a:r>
          </a:p>
          <a:p>
            <a:pPr lvl="1"/>
            <a:r>
              <a:rPr lang="en-US" b="1" dirty="0"/>
              <a:t>Wi-Fi</a:t>
            </a:r>
            <a:r>
              <a:rPr lang="en-US" dirty="0"/>
              <a:t> (wireless fidelity)</a:t>
            </a:r>
          </a:p>
          <a:p>
            <a:pPr lvl="1"/>
            <a:r>
              <a:rPr lang="en-US" dirty="0"/>
              <a:t>Mobile broadband</a:t>
            </a:r>
          </a:p>
          <a:p>
            <a:pPr lvl="1"/>
            <a:r>
              <a:rPr lang="en-US" dirty="0"/>
              <a:t>Fixed wireless</a:t>
            </a:r>
          </a:p>
          <a:p>
            <a:pPr lvl="1"/>
            <a:r>
              <a:rPr lang="en-US" dirty="0"/>
              <a:t>Satellite Internet </a:t>
            </a:r>
            <a:r>
              <a:rPr lang="en-US" dirty="0" smtClean="0"/>
              <a:t>Service</a:t>
            </a:r>
            <a:endParaRPr lang="en-US" dirty="0"/>
          </a:p>
        </p:txBody>
      </p:sp>
    </p:spTree>
    <p:extLst>
      <p:ext uri="{BB962C8B-B14F-4D97-AF65-F5344CB8AC3E}">
        <p14:creationId xmlns:p14="http://schemas.microsoft.com/office/powerpoint/2010/main" val="1421538183"/>
      </p:ext>
    </p:extLst>
  </p:cSld>
  <p:clrMapOvr>
    <a:masterClrMapping/>
  </p:clrMapOvr>
  <p:transition spd="slow"/>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Connecting to the Internet </a:t>
            </a:r>
            <a:r>
              <a:rPr lang="en-US" dirty="0" smtClean="0"/>
              <a:t>(4 </a:t>
            </a:r>
            <a:r>
              <a:rPr lang="en-US" dirty="0"/>
              <a:t>of </a:t>
            </a:r>
            <a:r>
              <a:rPr lang="en-US" dirty="0" smtClean="0"/>
              <a:t>10)</a:t>
            </a:r>
            <a:endParaRPr lang="en-US" dirty="0"/>
          </a:p>
        </p:txBody>
      </p:sp>
      <p:sp>
        <p:nvSpPr>
          <p:cNvPr id="2" name="Content Placeholder 1"/>
          <p:cNvSpPr>
            <a:spLocks noGrp="1"/>
          </p:cNvSpPr>
          <p:nvPr>
            <p:ph sz="quarter" idx="11"/>
          </p:nvPr>
        </p:nvSpPr>
        <p:spPr>
          <a:xfrm>
            <a:off x="251601" y="1404427"/>
            <a:ext cx="8587599" cy="1262573"/>
          </a:xfrm>
        </p:spPr>
        <p:txBody>
          <a:bodyPr/>
          <a:lstStyle/>
          <a:p>
            <a:r>
              <a:rPr lang="en-US" sz="2800" dirty="0"/>
              <a:t>A hot spot is a wireless network that provides Internet connections to mobile computers and </a:t>
            </a:r>
            <a:r>
              <a:rPr lang="en-US" sz="2800" dirty="0" smtClean="0"/>
              <a:t>devices</a:t>
            </a:r>
            <a:endParaRPr lang="en-US" sz="2800" dirty="0"/>
          </a:p>
        </p:txBody>
      </p:sp>
      <p:pic>
        <p:nvPicPr>
          <p:cNvPr id="7" name="Picture 2" descr="An illustration shows digital gadgets connected to the internet using the mobile hot spot. The mobile broadband internet service is switched ON in a smart phone and communication device and both act as a mobile hot spot. The mobile hot spot range is shown as an oval area around the mobile hot spot, and it encircles a laptop, a MP3 music player, and a smart phone using the network wirelessly.&#10;"/>
          <p:cNvPicPr>
            <a:picLocks noGrp="1" noChangeAspect="1" noChangeArrowheads="1"/>
          </p:cNvPicPr>
          <p:nvPr>
            <p:ph type="pic" sz="quarter" idx="10"/>
          </p:nvPr>
        </p:nvPicPr>
        <p:blipFill>
          <a:blip r:embed="rId2">
            <a:extLst>
              <a:ext uri="{28A0092B-C50C-407E-A947-70E740481C1C}">
                <a14:useLocalDpi xmlns:a14="http://schemas.microsoft.com/office/drawing/2010/main" val="0"/>
              </a:ext>
            </a:extLst>
          </a:blip>
          <a:stretch>
            <a:fillRect/>
          </a:stretch>
        </p:blipFill>
        <p:spPr bwMode="auto">
          <a:xfrm>
            <a:off x="2433786" y="2838324"/>
            <a:ext cx="4043214" cy="24194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Content Placeholder 3"/>
          <p:cNvSpPr>
            <a:spLocks noGrp="1"/>
          </p:cNvSpPr>
          <p:nvPr>
            <p:ph type="body" sz="half" idx="2"/>
          </p:nvPr>
        </p:nvSpPr>
        <p:spPr/>
        <p:txBody>
          <a:bodyPr/>
          <a:lstStyle/>
          <a:p>
            <a:r>
              <a:rPr lang="en-US" sz="1800" b="1" dirty="0" smtClean="0"/>
              <a:t>Figure 2-3 </a:t>
            </a:r>
            <a:r>
              <a:rPr lang="en-US" sz="1800" dirty="0" smtClean="0"/>
              <a:t>You can create a mobile hot spot using a communications device or by tethering a smartphone.</a:t>
            </a:r>
            <a:endParaRPr lang="en-US" sz="1800" dirty="0"/>
          </a:p>
        </p:txBody>
      </p:sp>
    </p:spTree>
    <p:extLst>
      <p:ext uri="{BB962C8B-B14F-4D97-AF65-F5344CB8AC3E}">
        <p14:creationId xmlns:p14="http://schemas.microsoft.com/office/powerpoint/2010/main" val="1621234372"/>
      </p:ext>
    </p:extLst>
  </p:cSld>
  <p:clrMapOvr>
    <a:masterClrMapping/>
  </p:clrMapOvr>
  <p:transition spd="slow"/>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2"/>
          <p:cNvSpPr>
            <a:spLocks noGrp="1"/>
          </p:cNvSpPr>
          <p:nvPr>
            <p:ph type="title"/>
          </p:nvPr>
        </p:nvSpPr>
        <p:spPr/>
        <p:txBody>
          <a:bodyPr/>
          <a:lstStyle/>
          <a:p>
            <a:r>
              <a:rPr lang="en-US" dirty="0"/>
              <a:t>Connecting to the Internet </a:t>
            </a:r>
            <a:r>
              <a:rPr lang="en-US" dirty="0" smtClean="0"/>
              <a:t>(5 </a:t>
            </a:r>
            <a:r>
              <a:rPr lang="en-US" dirty="0"/>
              <a:t>of </a:t>
            </a:r>
            <a:r>
              <a:rPr lang="en-US" dirty="0" smtClean="0"/>
              <a:t>10)</a:t>
            </a:r>
            <a:endParaRPr lang="en-US" altLang="en-US" dirty="0" smtClean="0"/>
          </a:p>
        </p:txBody>
      </p:sp>
      <p:sp>
        <p:nvSpPr>
          <p:cNvPr id="12291" name="Content Placeholder 3"/>
          <p:cNvSpPr>
            <a:spLocks noGrp="1"/>
          </p:cNvSpPr>
          <p:nvPr>
            <p:ph idx="1"/>
          </p:nvPr>
        </p:nvSpPr>
        <p:spPr>
          <a:xfrm>
            <a:off x="152400" y="1391490"/>
            <a:ext cx="8839200" cy="3028110"/>
          </a:xfrm>
        </p:spPr>
        <p:txBody>
          <a:bodyPr>
            <a:noAutofit/>
          </a:bodyPr>
          <a:lstStyle/>
          <a:p>
            <a:r>
              <a:rPr lang="en-US" dirty="0"/>
              <a:t>An </a:t>
            </a:r>
            <a:r>
              <a:rPr lang="en-US" b="1" dirty="0"/>
              <a:t>Internet service provider</a:t>
            </a:r>
            <a:r>
              <a:rPr lang="en-US" dirty="0"/>
              <a:t> (</a:t>
            </a:r>
            <a:r>
              <a:rPr lang="en-US" b="1" dirty="0"/>
              <a:t>ISP</a:t>
            </a:r>
            <a:r>
              <a:rPr lang="en-US" dirty="0"/>
              <a:t>) is a business that provides individuals and organizations access to the Internet free or for a fee</a:t>
            </a:r>
          </a:p>
          <a:p>
            <a:r>
              <a:rPr lang="en-US" sz="2800" dirty="0"/>
              <a:t>Bandwidth is a measure of the capability of a network to send and receive data</a:t>
            </a:r>
          </a:p>
          <a:p>
            <a:pPr lvl="1"/>
            <a:r>
              <a:rPr lang="en-US" dirty="0"/>
              <a:t>Megabyte (</a:t>
            </a:r>
            <a:r>
              <a:rPr lang="en-US" b="1" dirty="0"/>
              <a:t>MB</a:t>
            </a:r>
            <a:r>
              <a:rPr lang="en-US" dirty="0"/>
              <a:t>)</a:t>
            </a:r>
          </a:p>
          <a:p>
            <a:pPr lvl="1"/>
            <a:r>
              <a:rPr lang="en-US" dirty="0"/>
              <a:t>Gigabyte (</a:t>
            </a:r>
            <a:r>
              <a:rPr lang="en-US" b="1" dirty="0"/>
              <a:t>GB</a:t>
            </a:r>
            <a:r>
              <a:rPr lang="en-US" dirty="0"/>
              <a:t>)</a:t>
            </a:r>
          </a:p>
        </p:txBody>
      </p:sp>
    </p:spTree>
    <p:extLst>
      <p:ext uri="{BB962C8B-B14F-4D97-AF65-F5344CB8AC3E}">
        <p14:creationId xmlns:p14="http://schemas.microsoft.com/office/powerpoint/2010/main" val="2272811084"/>
      </p:ext>
    </p:extLst>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a:xfrm>
            <a:off x="519169" y="516755"/>
            <a:ext cx="8032638" cy="685753"/>
          </a:xfrm>
        </p:spPr>
        <p:txBody>
          <a:bodyPr>
            <a:normAutofit/>
          </a:bodyPr>
          <a:lstStyle/>
          <a:p>
            <a:r>
              <a:rPr lang="en-US" dirty="0"/>
              <a:t>Connecting to the Internet </a:t>
            </a:r>
            <a:r>
              <a:rPr lang="en-US" dirty="0" smtClean="0"/>
              <a:t>(6 </a:t>
            </a:r>
            <a:r>
              <a:rPr lang="en-US" dirty="0"/>
              <a:t>of </a:t>
            </a:r>
            <a:r>
              <a:rPr lang="en-US" dirty="0" smtClean="0"/>
              <a:t>10)</a:t>
            </a:r>
            <a:endParaRPr lang="en-US" dirty="0"/>
          </a:p>
        </p:txBody>
      </p:sp>
      <p:pic>
        <p:nvPicPr>
          <p:cNvPr id="12" name="Picture 2" descr="&quot;An illustration shows the six steps involved in how a home user’s request for a webpage might travel the Internet using cable internet service with accompanying photos at each step as follows:&#10;Step 1:&#10;You send a request to the Internet. For example, you enter the web address of a webpage you want to visit in the address bar of your browser. Accompanying photo shows a villa.&#10;Step 2:&#10;A cable modem transfers the computer’s digital signals to the cable television line in your house. Accompanying photo shows a modem.&#10;Step 3:&#10;Your request (digital signals) travels through cable television lines to a central cable system, which is shared by up to 500 homes in a neighbourhood. Accompanying photo shows a server.&#10;Step 4:&#10;The central cable system sends your request over high-speed fiber-optic lines to the cable operator, who often also is the ISP. Accompanying photo shows a high-rise building of an organisation.&#10;Step 5:&#10;The ISP routes your request through the Internet backbone to the destination server (in this example, the server that contains the requested webpage). Accompanying photo shows a globe with ISP routes. &#10;Step 6:&#10;The server retrieves the requested webpage and sends it back through the Internet backbone to your computer. Accompanying photos show a rack in a server room stacked with files, and a screenshot of ebay webpage.&quot;&#10;"/>
          <p:cNvPicPr>
            <a:picLocks noGrp="1" noChangeAspect="1" noChangeArrowheads="1"/>
          </p:cNvPicPr>
          <p:nvPr>
            <p:ph type="pic" sz="quarter" idx="10"/>
          </p:nvPr>
        </p:nvPicPr>
        <p:blipFill>
          <a:blip r:embed="rId2">
            <a:extLst>
              <a:ext uri="{28A0092B-C50C-407E-A947-70E740481C1C}">
                <a14:useLocalDpi xmlns:a14="http://schemas.microsoft.com/office/drawing/2010/main" val="0"/>
              </a:ext>
            </a:extLst>
          </a:blip>
          <a:stretch>
            <a:fillRect/>
          </a:stretch>
        </p:blipFill>
        <p:spPr bwMode="auto">
          <a:xfrm>
            <a:off x="2028615" y="1585721"/>
            <a:ext cx="4648621" cy="35958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Content Placeholder 1"/>
          <p:cNvSpPr>
            <a:spLocks noGrp="1"/>
          </p:cNvSpPr>
          <p:nvPr>
            <p:ph type="body" sz="half" idx="2"/>
          </p:nvPr>
        </p:nvSpPr>
        <p:spPr>
          <a:xfrm>
            <a:off x="519169" y="5507025"/>
            <a:ext cx="8032638" cy="665175"/>
          </a:xfrm>
        </p:spPr>
        <p:txBody>
          <a:bodyPr/>
          <a:lstStyle/>
          <a:p>
            <a:r>
              <a:rPr lang="en-US" sz="1800" b="1" dirty="0" smtClean="0"/>
              <a:t>Figure 2-4 </a:t>
            </a:r>
            <a:r>
              <a:rPr lang="en-US" sz="1800" dirty="0" smtClean="0"/>
              <a:t>This figure shows how a home user’s request for eBay’s webpage might travel the internet using cable Internet service.</a:t>
            </a:r>
            <a:endParaRPr lang="en-US" sz="1800" dirty="0"/>
          </a:p>
        </p:txBody>
      </p:sp>
    </p:spTree>
    <p:extLst>
      <p:ext uri="{BB962C8B-B14F-4D97-AF65-F5344CB8AC3E}">
        <p14:creationId xmlns:p14="http://schemas.microsoft.com/office/powerpoint/2010/main" val="3019455743"/>
      </p:ext>
    </p:extLst>
  </p:cSld>
  <p:clrMapOvr>
    <a:masterClrMapping/>
  </p:clrMapOvr>
  <p:transition spd="slow"/>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2"/>
          <p:cNvSpPr>
            <a:spLocks noGrp="1"/>
          </p:cNvSpPr>
          <p:nvPr>
            <p:ph type="title"/>
          </p:nvPr>
        </p:nvSpPr>
        <p:spPr/>
        <p:txBody>
          <a:bodyPr/>
          <a:lstStyle/>
          <a:p>
            <a:r>
              <a:rPr lang="en-US" dirty="0"/>
              <a:t>Connecting to the Internet </a:t>
            </a:r>
            <a:r>
              <a:rPr lang="en-US" dirty="0" smtClean="0"/>
              <a:t>(7 </a:t>
            </a:r>
            <a:r>
              <a:rPr lang="en-US" dirty="0"/>
              <a:t>of </a:t>
            </a:r>
            <a:r>
              <a:rPr lang="en-US" dirty="0" smtClean="0"/>
              <a:t>10)</a:t>
            </a:r>
            <a:endParaRPr lang="en-US" altLang="en-US" dirty="0" smtClean="0"/>
          </a:p>
        </p:txBody>
      </p:sp>
      <p:sp>
        <p:nvSpPr>
          <p:cNvPr id="14339" name="Content Placeholder 3"/>
          <p:cNvSpPr>
            <a:spLocks noGrp="1"/>
          </p:cNvSpPr>
          <p:nvPr>
            <p:ph idx="1"/>
          </p:nvPr>
        </p:nvSpPr>
        <p:spPr/>
        <p:txBody>
          <a:bodyPr/>
          <a:lstStyle/>
          <a:p>
            <a:r>
              <a:rPr lang="en-US" sz="2800" dirty="0" smtClean="0"/>
              <a:t>An </a:t>
            </a:r>
            <a:r>
              <a:rPr lang="en-US" sz="2800" b="1" dirty="0" smtClean="0"/>
              <a:t>IP address</a:t>
            </a:r>
            <a:r>
              <a:rPr lang="en-US" sz="2800" dirty="0" smtClean="0"/>
              <a:t> is a sequence of numbers that uniquely identifies the location of each computer or device connected to the Internet or any other network</a:t>
            </a:r>
          </a:p>
          <a:p>
            <a:r>
              <a:rPr lang="en-US" sz="2800" dirty="0" smtClean="0"/>
              <a:t>A </a:t>
            </a:r>
            <a:r>
              <a:rPr lang="en-US" sz="2800" b="1" dirty="0" smtClean="0"/>
              <a:t>domain name </a:t>
            </a:r>
            <a:r>
              <a:rPr lang="en-US" sz="2800" dirty="0" smtClean="0"/>
              <a:t>is a text-based name that corresponds to the IP address of a server</a:t>
            </a:r>
            <a:endParaRPr lang="en-US" sz="2400" dirty="0" smtClean="0"/>
          </a:p>
          <a:p>
            <a:r>
              <a:rPr lang="en-US" sz="2800" dirty="0" smtClean="0"/>
              <a:t>A DNS server translates the domain name into its associated IP address</a:t>
            </a:r>
            <a:endParaRPr lang="en-US" sz="2800" dirty="0"/>
          </a:p>
        </p:txBody>
      </p:sp>
    </p:spTree>
    <p:extLst>
      <p:ext uri="{BB962C8B-B14F-4D97-AF65-F5344CB8AC3E}">
        <p14:creationId xmlns:p14="http://schemas.microsoft.com/office/powerpoint/2010/main" val="1831032568"/>
      </p:ext>
    </p:extLst>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19169" y="444751"/>
            <a:ext cx="8032638" cy="829761"/>
          </a:xfrm>
        </p:spPr>
        <p:txBody>
          <a:bodyPr/>
          <a:lstStyle/>
          <a:p>
            <a:r>
              <a:rPr lang="en-US" dirty="0"/>
              <a:t>Connecting to the Internet </a:t>
            </a:r>
            <a:r>
              <a:rPr lang="en-US" dirty="0" smtClean="0"/>
              <a:t>(8 </a:t>
            </a:r>
            <a:r>
              <a:rPr lang="en-US" dirty="0"/>
              <a:t>of </a:t>
            </a:r>
            <a:r>
              <a:rPr lang="en-US" dirty="0" smtClean="0"/>
              <a:t>10)</a:t>
            </a:r>
            <a:endParaRPr lang="en-US" dirty="0"/>
          </a:p>
        </p:txBody>
      </p:sp>
      <p:pic>
        <p:nvPicPr>
          <p:cNvPr id="9" name="Picture 2" descr="&quot;An illustration shows the following information:&#10;IPv4 address: 74.125.22.139;&#10;IPv6 address: 2001:4860:4860:: 8844;&#10;Domain name: google.com; .com is labeled as top-level domain.&quot;&#10;"/>
          <p:cNvPicPr>
            <a:picLocks noGrp="1" noChangeAspect="1" noChangeArrowheads="1"/>
          </p:cNvPicPr>
          <p:nvPr>
            <p:ph type="pic" sz="quarter" idx="10"/>
          </p:nvPr>
        </p:nvPicPr>
        <p:blipFill>
          <a:blip r:embed="rId2">
            <a:extLst>
              <a:ext uri="{28A0092B-C50C-407E-A947-70E740481C1C}">
                <a14:useLocalDpi xmlns:a14="http://schemas.microsoft.com/office/drawing/2010/main" val="0"/>
              </a:ext>
            </a:extLst>
          </a:blip>
          <a:stretch>
            <a:fillRect/>
          </a:stretch>
        </p:blipFill>
        <p:spPr bwMode="auto">
          <a:xfrm>
            <a:off x="762656" y="1705798"/>
            <a:ext cx="7619344" cy="27510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Content Placeholder 4"/>
          <p:cNvSpPr>
            <a:spLocks noGrp="1"/>
          </p:cNvSpPr>
          <p:nvPr>
            <p:ph type="body" sz="half" idx="2"/>
          </p:nvPr>
        </p:nvSpPr>
        <p:spPr>
          <a:xfrm>
            <a:off x="519169" y="4876800"/>
            <a:ext cx="8032638" cy="665175"/>
          </a:xfrm>
        </p:spPr>
        <p:txBody>
          <a:bodyPr/>
          <a:lstStyle/>
          <a:p>
            <a:r>
              <a:rPr lang="en-US" sz="1800" b="1" dirty="0" smtClean="0"/>
              <a:t>Figure 2-5 </a:t>
            </a:r>
            <a:r>
              <a:rPr lang="en-US" sz="1800" dirty="0" smtClean="0"/>
              <a:t>The IPv4 and IPv6 addresses, along with the domain name for Google's website.</a:t>
            </a:r>
            <a:endParaRPr lang="en-US" sz="1800" dirty="0"/>
          </a:p>
        </p:txBody>
      </p:sp>
    </p:spTree>
    <p:extLst>
      <p:ext uri="{BB962C8B-B14F-4D97-AF65-F5344CB8AC3E}">
        <p14:creationId xmlns:p14="http://schemas.microsoft.com/office/powerpoint/2010/main" val="3940194736"/>
      </p:ext>
    </p:extLst>
  </p:cSld>
  <p:clrMapOvr>
    <a:masterClrMapping/>
  </p:clrMapOvr>
  <p:transition spd="slow"/>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normAutofit/>
          </a:bodyPr>
          <a:lstStyle/>
          <a:p>
            <a:r>
              <a:rPr lang="en-US" dirty="0"/>
              <a:t>Connecting to the Internet </a:t>
            </a:r>
            <a:r>
              <a:rPr lang="en-US" dirty="0" smtClean="0"/>
              <a:t>(9 of </a:t>
            </a:r>
            <a:r>
              <a:rPr lang="en-US" dirty="0"/>
              <a:t>10</a:t>
            </a:r>
            <a:r>
              <a:rPr lang="en-US" dirty="0" smtClean="0"/>
              <a:t>)</a:t>
            </a:r>
            <a:endParaRPr lang="en-US" dirty="0"/>
          </a:p>
        </p:txBody>
      </p:sp>
      <p:sp>
        <p:nvSpPr>
          <p:cNvPr id="5" name="Content Placeholder 4"/>
          <p:cNvSpPr>
            <a:spLocks noGrp="1"/>
          </p:cNvSpPr>
          <p:nvPr>
            <p:ph sz="quarter" idx="11"/>
          </p:nvPr>
        </p:nvSpPr>
        <p:spPr>
          <a:xfrm>
            <a:off x="609600" y="1524000"/>
            <a:ext cx="4953000" cy="381000"/>
          </a:xfrm>
        </p:spPr>
        <p:txBody>
          <a:bodyPr/>
          <a:lstStyle/>
          <a:p>
            <a:pPr marL="0" indent="0">
              <a:buNone/>
            </a:pPr>
            <a:r>
              <a:rPr lang="en-US" sz="2400" dirty="0"/>
              <a:t>Table 2-3 </a:t>
            </a:r>
            <a:r>
              <a:rPr lang="en-US" sz="2400" dirty="0" smtClean="0"/>
              <a:t>Popular Generic </a:t>
            </a:r>
            <a:r>
              <a:rPr lang="en-US" sz="2400" dirty="0"/>
              <a:t>TLDs </a:t>
            </a:r>
          </a:p>
        </p:txBody>
      </p:sp>
      <p:graphicFrame>
        <p:nvGraphicFramePr>
          <p:cNvPr id="3" name="Table 2"/>
          <p:cNvGraphicFramePr>
            <a:graphicFrameLocks noGrp="1"/>
          </p:cNvGraphicFramePr>
          <p:nvPr>
            <p:extLst>
              <p:ext uri="{D42A27DB-BD31-4B8C-83A1-F6EECF244321}">
                <p14:modId xmlns:p14="http://schemas.microsoft.com/office/powerpoint/2010/main" val="3870738033"/>
              </p:ext>
            </p:extLst>
          </p:nvPr>
        </p:nvGraphicFramePr>
        <p:xfrm>
          <a:off x="644236" y="1981200"/>
          <a:ext cx="7890164" cy="3418840"/>
        </p:xfrm>
        <a:graphic>
          <a:graphicData uri="http://schemas.openxmlformats.org/drawingml/2006/table">
            <a:tbl>
              <a:tblPr firstRow="1" bandRow="1">
                <a:tableStyleId>{5940675A-B579-460E-94D1-54222C63F5DA}</a:tableStyleId>
              </a:tblPr>
              <a:tblGrid>
                <a:gridCol w="2057400"/>
                <a:gridCol w="5832764"/>
              </a:tblGrid>
              <a:tr h="370840">
                <a:tc>
                  <a:txBody>
                    <a:bodyPr/>
                    <a:lstStyle/>
                    <a:p>
                      <a:r>
                        <a:rPr lang="en-US" sz="1400" b="1" dirty="0" smtClean="0">
                          <a:solidFill>
                            <a:schemeClr val="bg1"/>
                          </a:solidFill>
                          <a:latin typeface="Arial" pitchFamily="34" charset="0"/>
                          <a:cs typeface="Arial" pitchFamily="34" charset="0"/>
                        </a:rPr>
                        <a:t>TLD</a:t>
                      </a:r>
                      <a:endParaRPr lang="en-US" sz="1400" b="1" dirty="0">
                        <a:solidFill>
                          <a:schemeClr val="bg1"/>
                        </a:solidFill>
                        <a:latin typeface="Arial" pitchFamily="34" charset="0"/>
                        <a:cs typeface="Arial" pitchFamily="34" charset="0"/>
                      </a:endParaRPr>
                    </a:p>
                  </a:txBody>
                  <a:tcPr marL="114300" marR="114300" anchor="ctr">
                    <a:solidFill>
                      <a:srgbClr val="8A288F"/>
                    </a:solidFill>
                  </a:tcPr>
                </a:tc>
                <a:tc>
                  <a:txBody>
                    <a:bodyPr/>
                    <a:lstStyle/>
                    <a:p>
                      <a:r>
                        <a:rPr lang="en-US" sz="1400" b="1" dirty="0" smtClean="0">
                          <a:solidFill>
                            <a:schemeClr val="bg1"/>
                          </a:solidFill>
                          <a:latin typeface="Arial" pitchFamily="34" charset="0"/>
                          <a:cs typeface="Arial" pitchFamily="34" charset="0"/>
                        </a:rPr>
                        <a:t>Intended Purpose</a:t>
                      </a:r>
                      <a:endParaRPr lang="en-US" sz="1400" b="1" dirty="0">
                        <a:solidFill>
                          <a:schemeClr val="bg1"/>
                        </a:solidFill>
                        <a:latin typeface="Arial" pitchFamily="34" charset="0"/>
                        <a:cs typeface="Arial" pitchFamily="34" charset="0"/>
                      </a:endParaRPr>
                    </a:p>
                  </a:txBody>
                  <a:tcPr marL="114300" marR="114300" anchor="ctr">
                    <a:solidFill>
                      <a:srgbClr val="8A288F"/>
                    </a:solidFill>
                  </a:tcPr>
                </a:tc>
              </a:tr>
              <a:tr h="143450">
                <a:tc>
                  <a:txBody>
                    <a:bodyPr/>
                    <a:lstStyle/>
                    <a:p>
                      <a:r>
                        <a:rPr lang="en-US" sz="1400" dirty="0" smtClean="0">
                          <a:latin typeface="Arial" pitchFamily="34" charset="0"/>
                          <a:cs typeface="Arial" pitchFamily="34" charset="0"/>
                        </a:rPr>
                        <a:t>.biz</a:t>
                      </a:r>
                      <a:endParaRPr lang="en-US" sz="1400" dirty="0">
                        <a:latin typeface="Arial" pitchFamily="34" charset="0"/>
                        <a:cs typeface="Arial" pitchFamily="34" charset="0"/>
                      </a:endParaRPr>
                    </a:p>
                  </a:txBody>
                  <a:tcPr marL="114300" marR="114300" anchor="ctr"/>
                </a:tc>
                <a:tc>
                  <a:txBody>
                    <a:bodyPr/>
                    <a:lstStyle/>
                    <a:p>
                      <a:r>
                        <a:rPr lang="en-US" sz="1400" dirty="0" smtClean="0">
                          <a:latin typeface="Arial" pitchFamily="34" charset="0"/>
                          <a:cs typeface="Arial" pitchFamily="34" charset="0"/>
                        </a:rPr>
                        <a:t>Businesses</a:t>
                      </a:r>
                      <a:endParaRPr lang="en-US" sz="1400" dirty="0">
                        <a:latin typeface="Arial" pitchFamily="34" charset="0"/>
                        <a:cs typeface="Arial" pitchFamily="34" charset="0"/>
                      </a:endParaRPr>
                    </a:p>
                  </a:txBody>
                  <a:tcPr marL="114300" marR="114300" anchor="ctr"/>
                </a:tc>
              </a:tr>
              <a:tr h="143450">
                <a:tc>
                  <a:txBody>
                    <a:bodyPr/>
                    <a:lstStyle/>
                    <a:p>
                      <a:r>
                        <a:rPr lang="en-US" sz="1400" dirty="0" smtClean="0">
                          <a:latin typeface="Arial" pitchFamily="34" charset="0"/>
                          <a:cs typeface="Arial" pitchFamily="34" charset="0"/>
                        </a:rPr>
                        <a:t>.com</a:t>
                      </a:r>
                      <a:endParaRPr lang="en-US" sz="1400" dirty="0">
                        <a:latin typeface="Arial" pitchFamily="34" charset="0"/>
                        <a:cs typeface="Arial" pitchFamily="34" charset="0"/>
                      </a:endParaRPr>
                    </a:p>
                  </a:txBody>
                  <a:tcPr marL="114300" marR="114300" anchor="ctr"/>
                </a:tc>
                <a:tc>
                  <a:txBody>
                    <a:bodyPr/>
                    <a:lstStyle/>
                    <a:p>
                      <a:r>
                        <a:rPr lang="en-US" sz="1400" dirty="0" smtClean="0">
                          <a:latin typeface="Arial" pitchFamily="34" charset="0"/>
                          <a:cs typeface="Arial" pitchFamily="34" charset="0"/>
                        </a:rPr>
                        <a:t>Commercial organizations, businesses, and companies</a:t>
                      </a:r>
                      <a:endParaRPr lang="en-US" sz="1400" dirty="0">
                        <a:latin typeface="Arial" pitchFamily="34" charset="0"/>
                        <a:cs typeface="Arial" pitchFamily="34" charset="0"/>
                      </a:endParaRPr>
                    </a:p>
                  </a:txBody>
                  <a:tcPr marL="114300" marR="114300" anchor="ctr"/>
                </a:tc>
              </a:tr>
              <a:tr h="219650">
                <a:tc>
                  <a:txBody>
                    <a:bodyPr/>
                    <a:lstStyle/>
                    <a:p>
                      <a:r>
                        <a:rPr lang="en-US" sz="1400" dirty="0" smtClean="0">
                          <a:latin typeface="Arial" pitchFamily="34" charset="0"/>
                          <a:cs typeface="Arial" pitchFamily="34" charset="0"/>
                        </a:rPr>
                        <a:t>.</a:t>
                      </a:r>
                      <a:r>
                        <a:rPr lang="en-US" sz="1400" dirty="0" err="1" smtClean="0">
                          <a:latin typeface="Arial" pitchFamily="34" charset="0"/>
                          <a:cs typeface="Arial" pitchFamily="34" charset="0"/>
                        </a:rPr>
                        <a:t>edu</a:t>
                      </a:r>
                      <a:endParaRPr lang="en-US" sz="1400" dirty="0">
                        <a:latin typeface="Arial" pitchFamily="34" charset="0"/>
                        <a:cs typeface="Arial" pitchFamily="34" charset="0"/>
                      </a:endParaRPr>
                    </a:p>
                  </a:txBody>
                  <a:tcPr marL="114300" marR="114300" anchor="ctr"/>
                </a:tc>
                <a:tc>
                  <a:txBody>
                    <a:bodyPr/>
                    <a:lstStyle/>
                    <a:p>
                      <a:r>
                        <a:rPr lang="en-US" sz="1400" dirty="0" smtClean="0">
                          <a:latin typeface="Arial" pitchFamily="34" charset="0"/>
                          <a:cs typeface="Arial" pitchFamily="34" charset="0"/>
                        </a:rPr>
                        <a:t>Educational institutions</a:t>
                      </a:r>
                      <a:endParaRPr lang="en-US" sz="1400" dirty="0">
                        <a:latin typeface="Arial" pitchFamily="34" charset="0"/>
                        <a:cs typeface="Arial" pitchFamily="34" charset="0"/>
                      </a:endParaRPr>
                    </a:p>
                  </a:txBody>
                  <a:tcPr marL="114300" marR="114300" anchor="ctr"/>
                </a:tc>
              </a:tr>
              <a:tr h="143450">
                <a:tc>
                  <a:txBody>
                    <a:bodyPr/>
                    <a:lstStyle/>
                    <a:p>
                      <a:r>
                        <a:rPr lang="en-US" sz="1400" dirty="0" smtClean="0">
                          <a:latin typeface="Arial" pitchFamily="34" charset="0"/>
                          <a:cs typeface="Arial" pitchFamily="34" charset="0"/>
                        </a:rPr>
                        <a:t>.</a:t>
                      </a:r>
                      <a:r>
                        <a:rPr lang="en-US" sz="1400" dirty="0" err="1" smtClean="0">
                          <a:latin typeface="Arial" pitchFamily="34" charset="0"/>
                          <a:cs typeface="Arial" pitchFamily="34" charset="0"/>
                        </a:rPr>
                        <a:t>gov</a:t>
                      </a:r>
                      <a:endParaRPr lang="en-US" sz="1400" dirty="0">
                        <a:latin typeface="Arial" pitchFamily="34" charset="0"/>
                        <a:cs typeface="Arial" pitchFamily="34" charset="0"/>
                      </a:endParaRPr>
                    </a:p>
                  </a:txBody>
                  <a:tcPr marL="114300" marR="114300" anchor="ctr"/>
                </a:tc>
                <a:tc>
                  <a:txBody>
                    <a:bodyPr/>
                    <a:lstStyle/>
                    <a:p>
                      <a:r>
                        <a:rPr lang="en-US" sz="1400" dirty="0" smtClean="0">
                          <a:latin typeface="Arial" pitchFamily="34" charset="0"/>
                          <a:cs typeface="Arial" pitchFamily="34" charset="0"/>
                        </a:rPr>
                        <a:t>Government agencies</a:t>
                      </a:r>
                      <a:endParaRPr lang="en-US" sz="1400" dirty="0">
                        <a:latin typeface="Arial" pitchFamily="34" charset="0"/>
                        <a:cs typeface="Arial" pitchFamily="34" charset="0"/>
                      </a:endParaRPr>
                    </a:p>
                  </a:txBody>
                  <a:tcPr marL="114300" marR="114300" anchor="ctr"/>
                </a:tc>
              </a:tr>
              <a:tr h="143450">
                <a:tc>
                  <a:txBody>
                    <a:bodyPr/>
                    <a:lstStyle/>
                    <a:p>
                      <a:r>
                        <a:rPr lang="en-US" sz="1400" dirty="0" smtClean="0">
                          <a:latin typeface="Arial" pitchFamily="34" charset="0"/>
                          <a:cs typeface="Arial" pitchFamily="34" charset="0"/>
                        </a:rPr>
                        <a:t>.mil</a:t>
                      </a:r>
                      <a:endParaRPr lang="en-US" sz="1400" dirty="0">
                        <a:latin typeface="Arial" pitchFamily="34" charset="0"/>
                        <a:cs typeface="Arial" pitchFamily="34" charset="0"/>
                      </a:endParaRPr>
                    </a:p>
                  </a:txBody>
                  <a:tcPr marL="114300" marR="114300" anchor="ctr"/>
                </a:tc>
                <a:tc>
                  <a:txBody>
                    <a:bodyPr/>
                    <a:lstStyle/>
                    <a:p>
                      <a:r>
                        <a:rPr lang="en-US" sz="1400" dirty="0" smtClean="0">
                          <a:latin typeface="Arial" pitchFamily="34" charset="0"/>
                          <a:cs typeface="Arial" pitchFamily="34" charset="0"/>
                        </a:rPr>
                        <a:t>Military organizations </a:t>
                      </a:r>
                      <a:endParaRPr lang="en-US" sz="1400" dirty="0">
                        <a:latin typeface="Arial" pitchFamily="34" charset="0"/>
                        <a:cs typeface="Arial" pitchFamily="34" charset="0"/>
                      </a:endParaRPr>
                    </a:p>
                  </a:txBody>
                  <a:tcPr marL="114300" marR="114300" anchor="ctr"/>
                </a:tc>
              </a:tr>
              <a:tr h="143450">
                <a:tc>
                  <a:txBody>
                    <a:bodyPr/>
                    <a:lstStyle/>
                    <a:p>
                      <a:r>
                        <a:rPr lang="en-US" sz="1400" dirty="0" smtClean="0">
                          <a:latin typeface="Arial" pitchFamily="34" charset="0"/>
                          <a:cs typeface="Arial" pitchFamily="34" charset="0"/>
                        </a:rPr>
                        <a:t>.museum </a:t>
                      </a:r>
                      <a:endParaRPr lang="en-US" sz="1400" dirty="0">
                        <a:latin typeface="Arial" pitchFamily="34" charset="0"/>
                        <a:cs typeface="Arial" pitchFamily="34" charset="0"/>
                      </a:endParaRPr>
                    </a:p>
                  </a:txBody>
                  <a:tcPr marL="114300" marR="114300" anchor="ctr"/>
                </a:tc>
                <a:tc>
                  <a:txBody>
                    <a:bodyPr/>
                    <a:lstStyle/>
                    <a:p>
                      <a:r>
                        <a:rPr lang="en-US" sz="1400" dirty="0" smtClean="0">
                          <a:latin typeface="Arial" pitchFamily="34" charset="0"/>
                          <a:cs typeface="Arial" pitchFamily="34" charset="0"/>
                        </a:rPr>
                        <a:t>Museums and individual museum professionals </a:t>
                      </a:r>
                      <a:endParaRPr lang="en-US" sz="1400" dirty="0">
                        <a:latin typeface="Arial" pitchFamily="34" charset="0"/>
                        <a:cs typeface="Arial" pitchFamily="34" charset="0"/>
                      </a:endParaRPr>
                    </a:p>
                  </a:txBody>
                  <a:tcPr marL="114300" marR="114300" anchor="ctr"/>
                </a:tc>
              </a:tr>
              <a:tr h="143450">
                <a:tc>
                  <a:txBody>
                    <a:bodyPr/>
                    <a:lstStyle/>
                    <a:p>
                      <a:r>
                        <a:rPr lang="en-US" sz="1400" dirty="0" smtClean="0">
                          <a:latin typeface="Arial" pitchFamily="34" charset="0"/>
                          <a:cs typeface="Arial" pitchFamily="34" charset="0"/>
                        </a:rPr>
                        <a:t>.name</a:t>
                      </a:r>
                      <a:endParaRPr lang="en-US" sz="1400" dirty="0">
                        <a:latin typeface="Arial" pitchFamily="34" charset="0"/>
                        <a:cs typeface="Arial" pitchFamily="34" charset="0"/>
                      </a:endParaRPr>
                    </a:p>
                  </a:txBody>
                  <a:tcPr marL="114300" marR="114300" anchor="ctr"/>
                </a:tc>
                <a:tc>
                  <a:txBody>
                    <a:bodyPr/>
                    <a:lstStyle/>
                    <a:p>
                      <a:r>
                        <a:rPr lang="en-US" sz="1400" dirty="0" smtClean="0">
                          <a:latin typeface="Arial" pitchFamily="34" charset="0"/>
                          <a:cs typeface="Arial" pitchFamily="34" charset="0"/>
                        </a:rPr>
                        <a:t>Individuals </a:t>
                      </a:r>
                      <a:endParaRPr lang="en-US" sz="1400" dirty="0">
                        <a:latin typeface="Arial" pitchFamily="34" charset="0"/>
                        <a:cs typeface="Arial" pitchFamily="34" charset="0"/>
                      </a:endParaRPr>
                    </a:p>
                  </a:txBody>
                  <a:tcPr marL="114300" marR="114300" anchor="ctr"/>
                </a:tc>
              </a:tr>
              <a:tr h="143450">
                <a:tc>
                  <a:txBody>
                    <a:bodyPr/>
                    <a:lstStyle/>
                    <a:p>
                      <a:r>
                        <a:rPr lang="en-US" sz="1400" dirty="0" err="1" smtClean="0">
                          <a:latin typeface="Arial" pitchFamily="34" charset="0"/>
                          <a:cs typeface="Arial" pitchFamily="34" charset="0"/>
                        </a:rPr>
                        <a:t>.net</a:t>
                      </a:r>
                      <a:r>
                        <a:rPr lang="en-US" sz="1400" dirty="0" smtClean="0">
                          <a:latin typeface="Arial" pitchFamily="34" charset="0"/>
                          <a:cs typeface="Arial" pitchFamily="34" charset="0"/>
                        </a:rPr>
                        <a:t> </a:t>
                      </a:r>
                      <a:endParaRPr lang="en-US" sz="1400" dirty="0">
                        <a:latin typeface="Arial" pitchFamily="34" charset="0"/>
                        <a:cs typeface="Arial" pitchFamily="34" charset="0"/>
                      </a:endParaRPr>
                    </a:p>
                  </a:txBody>
                  <a:tcPr marL="114300" marR="114300" anchor="ctr"/>
                </a:tc>
                <a:tc>
                  <a:txBody>
                    <a:bodyPr/>
                    <a:lstStyle/>
                    <a:p>
                      <a:r>
                        <a:rPr lang="en-US" sz="1400" dirty="0" smtClean="0">
                          <a:latin typeface="Arial" pitchFamily="34" charset="0"/>
                          <a:cs typeface="Arial" pitchFamily="34" charset="0"/>
                        </a:rPr>
                        <a:t>Network providers or commercial companies</a:t>
                      </a:r>
                      <a:endParaRPr lang="en-US" sz="1400" dirty="0">
                        <a:latin typeface="Arial" pitchFamily="34" charset="0"/>
                        <a:cs typeface="Arial" pitchFamily="34" charset="0"/>
                      </a:endParaRPr>
                    </a:p>
                  </a:txBody>
                  <a:tcPr marL="114300" marR="114300" anchor="ctr"/>
                </a:tc>
              </a:tr>
              <a:tr h="143450">
                <a:tc>
                  <a:txBody>
                    <a:bodyPr/>
                    <a:lstStyle/>
                    <a:p>
                      <a:r>
                        <a:rPr lang="en-US" sz="1400" dirty="0" smtClean="0">
                          <a:latin typeface="Arial" pitchFamily="34" charset="0"/>
                          <a:cs typeface="Arial" pitchFamily="34" charset="0"/>
                        </a:rPr>
                        <a:t>.org </a:t>
                      </a:r>
                      <a:endParaRPr lang="en-US" sz="1400" dirty="0">
                        <a:latin typeface="Arial" pitchFamily="34" charset="0"/>
                        <a:cs typeface="Arial" pitchFamily="34" charset="0"/>
                      </a:endParaRPr>
                    </a:p>
                  </a:txBody>
                  <a:tcPr marL="114300" marR="114300" anchor="ctr"/>
                </a:tc>
                <a:tc>
                  <a:txBody>
                    <a:bodyPr/>
                    <a:lstStyle/>
                    <a:p>
                      <a:r>
                        <a:rPr lang="en-US" sz="1400" dirty="0" smtClean="0">
                          <a:latin typeface="Arial" pitchFamily="34" charset="0"/>
                          <a:cs typeface="Arial" pitchFamily="34" charset="0"/>
                        </a:rPr>
                        <a:t>Nonprofit organizations </a:t>
                      </a:r>
                      <a:endParaRPr lang="en-US" sz="1400" dirty="0">
                        <a:latin typeface="Arial" pitchFamily="34" charset="0"/>
                        <a:cs typeface="Arial" pitchFamily="34" charset="0"/>
                      </a:endParaRPr>
                    </a:p>
                  </a:txBody>
                  <a:tcPr marL="114300" marR="114300" anchor="ctr"/>
                </a:tc>
              </a:tr>
              <a:tr h="143450">
                <a:tc>
                  <a:txBody>
                    <a:bodyPr/>
                    <a:lstStyle/>
                    <a:p>
                      <a:r>
                        <a:rPr lang="en-US" sz="1400" dirty="0" smtClean="0">
                          <a:latin typeface="Arial" pitchFamily="34" charset="0"/>
                          <a:cs typeface="Arial" pitchFamily="34" charset="0"/>
                        </a:rPr>
                        <a:t>.technology </a:t>
                      </a:r>
                      <a:endParaRPr lang="en-US" sz="1400" dirty="0">
                        <a:latin typeface="Arial" pitchFamily="34" charset="0"/>
                        <a:cs typeface="Arial" pitchFamily="34" charset="0"/>
                      </a:endParaRPr>
                    </a:p>
                  </a:txBody>
                  <a:tcPr marL="114300" marR="114300" anchor="ctr"/>
                </a:tc>
                <a:tc>
                  <a:txBody>
                    <a:bodyPr/>
                    <a:lstStyle/>
                    <a:p>
                      <a:r>
                        <a:rPr lang="en-US" sz="1400" dirty="0" smtClean="0">
                          <a:latin typeface="Arial" pitchFamily="34" charset="0"/>
                          <a:cs typeface="Arial" pitchFamily="34" charset="0"/>
                        </a:rPr>
                        <a:t>Technology information </a:t>
                      </a:r>
                      <a:endParaRPr lang="en-US" sz="1400" dirty="0">
                        <a:latin typeface="Arial" pitchFamily="34" charset="0"/>
                        <a:cs typeface="Arial" pitchFamily="34" charset="0"/>
                      </a:endParaRPr>
                    </a:p>
                  </a:txBody>
                  <a:tcPr marL="114300" marR="114300" anchor="ctr"/>
                </a:tc>
              </a:tr>
            </a:tbl>
          </a:graphicData>
        </a:graphic>
      </p:graphicFrame>
      <p:sp>
        <p:nvSpPr>
          <p:cNvPr id="2" name="TextBox 1"/>
          <p:cNvSpPr txBox="1"/>
          <p:nvPr/>
        </p:nvSpPr>
        <p:spPr>
          <a:xfrm>
            <a:off x="609600" y="5638800"/>
            <a:ext cx="7942207" cy="338554"/>
          </a:xfrm>
          <a:prstGeom prst="rect">
            <a:avLst/>
          </a:prstGeom>
          <a:noFill/>
        </p:spPr>
        <p:txBody>
          <a:bodyPr wrap="square" rtlCol="0">
            <a:spAutoFit/>
          </a:bodyPr>
          <a:lstStyle/>
          <a:p>
            <a:r>
              <a:rPr lang="en-US" sz="1600" b="1" dirty="0" smtClean="0"/>
              <a:t>Remark</a:t>
            </a:r>
            <a:r>
              <a:rPr lang="en-US" sz="1600" dirty="0" smtClean="0"/>
              <a:t>: </a:t>
            </a:r>
            <a:r>
              <a:rPr lang="en-US" sz="1600" dirty="0" smtClean="0">
                <a:solidFill>
                  <a:srgbClr val="C00000"/>
                </a:solidFill>
              </a:rPr>
              <a:t>.mo</a:t>
            </a:r>
            <a:r>
              <a:rPr lang="en-US" sz="1600" dirty="0" smtClean="0"/>
              <a:t> is </a:t>
            </a:r>
            <a:r>
              <a:rPr lang="en-US" sz="1600" b="1" dirty="0" smtClean="0"/>
              <a:t>not</a:t>
            </a:r>
            <a:r>
              <a:rPr lang="en-US" sz="1600" dirty="0" smtClean="0"/>
              <a:t> a generic TLD, it is called a </a:t>
            </a:r>
            <a:r>
              <a:rPr lang="en-US" sz="1600" dirty="0" smtClean="0">
                <a:solidFill>
                  <a:srgbClr val="C00000"/>
                </a:solidFill>
              </a:rPr>
              <a:t>country code TLD</a:t>
            </a:r>
            <a:r>
              <a:rPr lang="en-US" sz="1600" dirty="0" smtClean="0"/>
              <a:t>.</a:t>
            </a:r>
            <a:endParaRPr lang="en-US" sz="1600" dirty="0"/>
          </a:p>
        </p:txBody>
      </p:sp>
    </p:spTree>
    <p:extLst>
      <p:ext uri="{BB962C8B-B14F-4D97-AF65-F5344CB8AC3E}">
        <p14:creationId xmlns:p14="http://schemas.microsoft.com/office/powerpoint/2010/main" val="4157387630"/>
      </p:ext>
    </p:extLst>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2"/>
          <p:cNvSpPr>
            <a:spLocks noGrp="1"/>
          </p:cNvSpPr>
          <p:nvPr>
            <p:ph type="title"/>
          </p:nvPr>
        </p:nvSpPr>
        <p:spPr/>
        <p:txBody>
          <a:bodyPr/>
          <a:lstStyle/>
          <a:p>
            <a:r>
              <a:rPr lang="en-US" dirty="0"/>
              <a:t>Connecting to the Internet </a:t>
            </a:r>
            <a:r>
              <a:rPr lang="en-US" dirty="0" smtClean="0"/>
              <a:t>(10 of </a:t>
            </a:r>
            <a:r>
              <a:rPr lang="en-US" dirty="0"/>
              <a:t>10)</a:t>
            </a:r>
            <a:endParaRPr lang="en-US" altLang="en-US" dirty="0" smtClean="0"/>
          </a:p>
        </p:txBody>
      </p:sp>
      <p:pic>
        <p:nvPicPr>
          <p:cNvPr id="16" name="Picture 2" descr="&quot;An illustration shows the three steps involved in how a browser displays a requested webpage with accompanying photos at each steps as follows:&#10;Step 1:&#10;Run the browser and enter the web address in the browser’s address bar. Accompanying photo shows the web address with a domain name typed as “google.com” in the address bar, a cancel button is shown on the right.&#10;Step 2:&#10;The browser communicates with a DNS server maintained by your ISP or another provider. The DNS server looks up the domain name portion of the web address, finds its associated IP address, and then sends the IP address to your computer or mobile device. Accompanying photo shows DNS servers. &#10;Flow lines flow in both directions between Step 1 and Step 2 indicating the operation of a DNS server. A flow line from Step 1 to Step 2 carries the web address with the domain name “google.com,” and the flow line from Step 2 to Step 1 carries the IP addresses: 74.125.22.139; 2001:4860:4860::8844.&#10;From Step 1, the flow lines flow to Step 3 after receiving the IP address from Step 2, and it carries the same to Step 3.&#10;Step 3:&#10;The browser uses the IP address to contact the web server at the specified IP address to request the content of the desired webpage. The web server fulfills the user’s request by sending the desired content to the user’s browser, which formats the page for display on the screen. Accompanying photo shows the webpage of google.com with a search bar. &quot;&#10;"/>
          <p:cNvPicPr>
            <a:picLocks noGrp="1" noChangeAspect="1" noChangeArrowheads="1"/>
          </p:cNvPicPr>
          <p:nvPr>
            <p:ph type="pic" sz="quarter" idx="10"/>
          </p:nvPr>
        </p:nvPicPr>
        <p:blipFill>
          <a:blip r:embed="rId2">
            <a:extLst>
              <a:ext uri="{28A0092B-C50C-407E-A947-70E740481C1C}">
                <a14:useLocalDpi xmlns:a14="http://schemas.microsoft.com/office/drawing/2010/main" val="0"/>
              </a:ext>
            </a:extLst>
          </a:blip>
          <a:srcRect t="2267" b="2267"/>
          <a:stretch>
            <a:fillRect/>
          </a:stretch>
        </p:blipFill>
        <p:spPr bwMode="auto">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Content Placeholder 1"/>
          <p:cNvSpPr>
            <a:spLocks noGrp="1"/>
          </p:cNvSpPr>
          <p:nvPr>
            <p:ph type="body" sz="half" idx="2"/>
          </p:nvPr>
        </p:nvSpPr>
        <p:spPr>
          <a:xfrm>
            <a:off x="519169" y="5486400"/>
            <a:ext cx="8032638" cy="665175"/>
          </a:xfrm>
        </p:spPr>
        <p:txBody>
          <a:bodyPr/>
          <a:lstStyle/>
          <a:p>
            <a:r>
              <a:rPr lang="en-US" sz="1800" b="1" dirty="0" smtClean="0"/>
              <a:t>Figure 2-6 </a:t>
            </a:r>
            <a:r>
              <a:rPr lang="en-US" sz="1800" dirty="0" smtClean="0"/>
              <a:t>This figure show how a user’s entered domain name (google.com) uses a DNS server to display a webpage (Google, in this case).</a:t>
            </a:r>
            <a:endParaRPr lang="en-US" sz="1800" dirty="0"/>
          </a:p>
        </p:txBody>
      </p:sp>
    </p:spTree>
    <p:extLst>
      <p:ext uri="{BB962C8B-B14F-4D97-AF65-F5344CB8AC3E}">
        <p14:creationId xmlns:p14="http://schemas.microsoft.com/office/powerpoint/2010/main" val="4253931291"/>
      </p:ext>
    </p:extLst>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2"/>
          <p:cNvSpPr>
            <a:spLocks noGrp="1"/>
          </p:cNvSpPr>
          <p:nvPr>
            <p:ph type="title"/>
          </p:nvPr>
        </p:nvSpPr>
        <p:spPr/>
        <p:txBody>
          <a:bodyPr>
            <a:normAutofit/>
          </a:bodyPr>
          <a:lstStyle/>
          <a:p>
            <a:r>
              <a:rPr lang="en-US" dirty="0"/>
              <a:t>The World Wide Web </a:t>
            </a:r>
            <a:r>
              <a:rPr lang="en-US" dirty="0" smtClean="0"/>
              <a:t>(1 </a:t>
            </a:r>
            <a:r>
              <a:rPr lang="en-US" dirty="0"/>
              <a:t>of </a:t>
            </a:r>
            <a:r>
              <a:rPr lang="en-US" dirty="0" smtClean="0"/>
              <a:t>5)</a:t>
            </a:r>
            <a:endParaRPr lang="en-US" altLang="en-US" dirty="0" smtClean="0"/>
          </a:p>
        </p:txBody>
      </p:sp>
      <p:sp>
        <p:nvSpPr>
          <p:cNvPr id="17411" name="Content Placeholder 3"/>
          <p:cNvSpPr>
            <a:spLocks noGrp="1"/>
          </p:cNvSpPr>
          <p:nvPr>
            <p:ph idx="1"/>
          </p:nvPr>
        </p:nvSpPr>
        <p:spPr>
          <a:xfrm>
            <a:off x="228600" y="1143000"/>
            <a:ext cx="8763000" cy="5029200"/>
          </a:xfrm>
        </p:spPr>
        <p:txBody>
          <a:bodyPr/>
          <a:lstStyle/>
          <a:p>
            <a:r>
              <a:rPr lang="en-US" sz="2800" dirty="0"/>
              <a:t>The </a:t>
            </a:r>
            <a:r>
              <a:rPr lang="en-US" sz="2800" b="1" dirty="0"/>
              <a:t>World Wide Web </a:t>
            </a:r>
            <a:r>
              <a:rPr lang="en-US" sz="2800" dirty="0"/>
              <a:t>(</a:t>
            </a:r>
            <a:r>
              <a:rPr lang="en-US" sz="2800" b="1" dirty="0"/>
              <a:t>WWW</a:t>
            </a:r>
            <a:r>
              <a:rPr lang="en-US" sz="2800" dirty="0"/>
              <a:t>), or web, consists of a worldwide collection of electronic documents (</a:t>
            </a:r>
            <a:r>
              <a:rPr lang="en-US" sz="2800" b="1" dirty="0"/>
              <a:t>webpages</a:t>
            </a:r>
            <a:r>
              <a:rPr lang="en-US" sz="2800" dirty="0"/>
              <a:t>)</a:t>
            </a:r>
          </a:p>
          <a:p>
            <a:r>
              <a:rPr lang="en-US" sz="2800" dirty="0"/>
              <a:t>A website</a:t>
            </a:r>
            <a:r>
              <a:rPr lang="en-US" sz="2800" dirty="0">
                <a:solidFill>
                  <a:srgbClr val="5E8B46"/>
                </a:solidFill>
              </a:rPr>
              <a:t> </a:t>
            </a:r>
            <a:r>
              <a:rPr lang="en-US" sz="2800" dirty="0"/>
              <a:t>is a collection of related webpages and associated items</a:t>
            </a:r>
          </a:p>
          <a:p>
            <a:r>
              <a:rPr lang="en-US" sz="2800" dirty="0"/>
              <a:t>A web server is a computer that delivers requested webpages to your computer or mobile device</a:t>
            </a:r>
          </a:p>
          <a:p>
            <a:r>
              <a:rPr lang="en-US" sz="2800" b="1" dirty="0"/>
              <a:t>HTML</a:t>
            </a:r>
            <a:r>
              <a:rPr lang="en-US" sz="2800" dirty="0"/>
              <a:t> (Hypertext Markup Language) is a set of symbols that developers use to specify the headings, paragraphs, images, links, and other content elements that a webpage contains</a:t>
            </a:r>
            <a:endParaRPr lang="en-US" sz="2800" b="1" dirty="0"/>
          </a:p>
        </p:txBody>
      </p:sp>
    </p:spTree>
    <p:extLst>
      <p:ext uri="{BB962C8B-B14F-4D97-AF65-F5344CB8AC3E}">
        <p14:creationId xmlns:p14="http://schemas.microsoft.com/office/powerpoint/2010/main" val="3724059716"/>
      </p:ext>
    </p:extLst>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2"/>
          <p:cNvSpPr>
            <a:spLocks noGrp="1"/>
          </p:cNvSpPr>
          <p:nvPr>
            <p:ph type="title"/>
          </p:nvPr>
        </p:nvSpPr>
        <p:spPr/>
        <p:txBody>
          <a:bodyPr/>
          <a:lstStyle/>
          <a:p>
            <a:r>
              <a:rPr lang="en-US" dirty="0"/>
              <a:t>The World Wide Web </a:t>
            </a:r>
            <a:r>
              <a:rPr lang="en-US" dirty="0" smtClean="0"/>
              <a:t>(2 </a:t>
            </a:r>
            <a:r>
              <a:rPr lang="en-US" dirty="0"/>
              <a:t>of </a:t>
            </a:r>
            <a:r>
              <a:rPr lang="en-US" dirty="0" smtClean="0"/>
              <a:t>5)</a:t>
            </a:r>
            <a:endParaRPr lang="en-US" altLang="en-US" dirty="0" smtClean="0"/>
          </a:p>
        </p:txBody>
      </p:sp>
      <p:sp>
        <p:nvSpPr>
          <p:cNvPr id="18435" name="Content Placeholder 3"/>
          <p:cNvSpPr>
            <a:spLocks noGrp="1"/>
          </p:cNvSpPr>
          <p:nvPr>
            <p:ph idx="1"/>
          </p:nvPr>
        </p:nvSpPr>
        <p:spPr>
          <a:xfrm>
            <a:off x="228600" y="1295400"/>
            <a:ext cx="8763000" cy="3992366"/>
          </a:xfrm>
        </p:spPr>
        <p:txBody>
          <a:bodyPr/>
          <a:lstStyle/>
          <a:p>
            <a:r>
              <a:rPr lang="en-US" sz="2800" dirty="0"/>
              <a:t>A browser</a:t>
            </a:r>
            <a:r>
              <a:rPr lang="en-US" sz="2800" dirty="0">
                <a:solidFill>
                  <a:schemeClr val="accent3">
                    <a:lumMod val="75000"/>
                  </a:schemeClr>
                </a:solidFill>
              </a:rPr>
              <a:t> </a:t>
            </a:r>
            <a:r>
              <a:rPr lang="en-US" sz="2800" dirty="0"/>
              <a:t>is an application that enables users with an Internet connection to access and view webpages on a computer or mobile device</a:t>
            </a:r>
          </a:p>
          <a:p>
            <a:pPr lvl="1"/>
            <a:r>
              <a:rPr lang="en-US" dirty="0"/>
              <a:t>Internet-capable mobile devices such as smartphones use a special type of browser, called a mobile browser</a:t>
            </a:r>
          </a:p>
          <a:p>
            <a:r>
              <a:rPr lang="en-US" sz="2800" dirty="0"/>
              <a:t>A </a:t>
            </a:r>
            <a:r>
              <a:rPr lang="en-US" sz="2800" b="1" dirty="0"/>
              <a:t>home page </a:t>
            </a:r>
            <a:r>
              <a:rPr lang="en-US" sz="2800" dirty="0"/>
              <a:t>is the first page that a website displays</a:t>
            </a:r>
          </a:p>
          <a:p>
            <a:r>
              <a:rPr lang="en-US" sz="2800" dirty="0"/>
              <a:t>Current browsers typically support </a:t>
            </a:r>
            <a:r>
              <a:rPr lang="en-US" sz="2800" b="1" dirty="0"/>
              <a:t>tabbed </a:t>
            </a:r>
            <a:r>
              <a:rPr lang="en-US" sz="2800" b="1" dirty="0" smtClean="0"/>
              <a:t>browsing</a:t>
            </a:r>
            <a:endParaRPr lang="en-US" altLang="en-US" sz="2600" dirty="0" smtClean="0"/>
          </a:p>
        </p:txBody>
      </p:sp>
    </p:spTree>
    <p:extLst>
      <p:ext uri="{BB962C8B-B14F-4D97-AF65-F5344CB8AC3E}">
        <p14:creationId xmlns:p14="http://schemas.microsoft.com/office/powerpoint/2010/main" val="1741721282"/>
      </p:ext>
    </p:extLst>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2"/>
          <p:cNvSpPr>
            <a:spLocks noGrp="1"/>
          </p:cNvSpPr>
          <p:nvPr>
            <p:ph type="title"/>
          </p:nvPr>
        </p:nvSpPr>
        <p:spPr/>
        <p:txBody>
          <a:bodyPr>
            <a:normAutofit/>
          </a:bodyPr>
          <a:lstStyle/>
          <a:p>
            <a:r>
              <a:rPr lang="en-US" dirty="0"/>
              <a:t>Objectives Overview </a:t>
            </a:r>
            <a:r>
              <a:rPr lang="en-US" dirty="0" smtClean="0"/>
              <a:t>(1 </a:t>
            </a:r>
            <a:r>
              <a:rPr lang="en-US" dirty="0"/>
              <a:t>of 2)</a:t>
            </a:r>
            <a:endParaRPr lang="en-US" altLang="en-US" dirty="0" smtClean="0"/>
          </a:p>
        </p:txBody>
      </p:sp>
      <p:sp>
        <p:nvSpPr>
          <p:cNvPr id="4099" name="Content Placeholder 3"/>
          <p:cNvSpPr>
            <a:spLocks noGrp="1"/>
          </p:cNvSpPr>
          <p:nvPr>
            <p:ph idx="1"/>
          </p:nvPr>
        </p:nvSpPr>
        <p:spPr>
          <a:xfrm>
            <a:off x="228600" y="1295400"/>
            <a:ext cx="8763000" cy="3992366"/>
          </a:xfrm>
        </p:spPr>
        <p:txBody>
          <a:bodyPr/>
          <a:lstStyle/>
          <a:p>
            <a:pPr lvl="0"/>
            <a:r>
              <a:rPr lang="en-US" sz="2800" dirty="0"/>
              <a:t>Discuss the evolution of the Internet</a:t>
            </a:r>
          </a:p>
          <a:p>
            <a:pPr lvl="0"/>
            <a:r>
              <a:rPr lang="en-US" sz="2800" dirty="0"/>
              <a:t>Briefly describe various broadband Internet connections</a:t>
            </a:r>
          </a:p>
          <a:p>
            <a:pPr lvl="0"/>
            <a:r>
              <a:rPr lang="en-US" sz="2800" dirty="0"/>
              <a:t>Describe the purpose of an IP address and its relationship to a domain name</a:t>
            </a:r>
          </a:p>
          <a:p>
            <a:pPr lvl="0"/>
            <a:r>
              <a:rPr lang="en-US" sz="2800" dirty="0"/>
              <a:t>Describe features of browsers and identify the components of a web address</a:t>
            </a:r>
          </a:p>
          <a:p>
            <a:pPr lvl="0"/>
            <a:r>
              <a:rPr lang="en-US" sz="2800" dirty="0"/>
              <a:t>Describe ways to compose effective search </a:t>
            </a:r>
            <a:r>
              <a:rPr lang="en-US" sz="2800" dirty="0" smtClean="0"/>
              <a:t>text</a:t>
            </a:r>
            <a:endParaRPr lang="en-US" altLang="en-US" sz="2800" dirty="0" smtClean="0"/>
          </a:p>
        </p:txBody>
      </p:sp>
    </p:spTree>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2"/>
          <p:cNvSpPr>
            <a:spLocks noGrp="1"/>
          </p:cNvSpPr>
          <p:nvPr>
            <p:ph type="title"/>
          </p:nvPr>
        </p:nvSpPr>
        <p:spPr/>
        <p:txBody>
          <a:bodyPr/>
          <a:lstStyle/>
          <a:p>
            <a:r>
              <a:rPr lang="en-US" dirty="0"/>
              <a:t>The World Wide Web </a:t>
            </a:r>
            <a:r>
              <a:rPr lang="en-US" dirty="0" smtClean="0"/>
              <a:t>(3 </a:t>
            </a:r>
            <a:r>
              <a:rPr lang="en-US" dirty="0"/>
              <a:t>of 5)</a:t>
            </a:r>
            <a:endParaRPr lang="en-US" altLang="en-US" dirty="0" smtClean="0"/>
          </a:p>
        </p:txBody>
      </p:sp>
      <p:pic>
        <p:nvPicPr>
          <p:cNvPr id="7" name="Picture 2" descr="An illustration shows two screenshots of the CDC website that compare the computer and mobile version of the website. The computer version shows a wider screen with the captions of the browser in a bigger font; followed by social media links; and links for other pages at the top. The mobile version shows a narrow screen with all the graphics and designs in portrait view. &#10;"/>
          <p:cNvPicPr>
            <a:picLocks noGrp="1" noChangeAspect="1" noChangeArrowheads="1"/>
          </p:cNvPicPr>
          <p:nvPr>
            <p:ph type="pic" sz="quarter" idx="10"/>
          </p:nvPr>
        </p:nvPicPr>
        <p:blipFill>
          <a:blip r:embed="rId2">
            <a:extLst>
              <a:ext uri="{28A0092B-C50C-407E-A947-70E740481C1C}">
                <a14:useLocalDpi xmlns:a14="http://schemas.microsoft.com/office/drawing/2010/main" val="0"/>
              </a:ext>
            </a:extLst>
          </a:blip>
          <a:stretch>
            <a:fillRect/>
          </a:stretch>
        </p:blipFill>
        <p:spPr bwMode="auto">
          <a:xfrm>
            <a:off x="2187805" y="1635092"/>
            <a:ext cx="4898795" cy="33179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Content Placeholder 3"/>
          <p:cNvSpPr>
            <a:spLocks noGrp="1"/>
          </p:cNvSpPr>
          <p:nvPr>
            <p:ph type="body" sz="half" idx="2"/>
          </p:nvPr>
        </p:nvSpPr>
        <p:spPr>
          <a:xfrm>
            <a:off x="519169" y="5257800"/>
            <a:ext cx="8032638" cy="914400"/>
          </a:xfrm>
        </p:spPr>
        <p:txBody>
          <a:bodyPr/>
          <a:lstStyle/>
          <a:p>
            <a:r>
              <a:rPr lang="en-US" sz="1800" b="1" dirty="0" smtClean="0"/>
              <a:t>Figure 2-7 </a:t>
            </a:r>
            <a:r>
              <a:rPr lang="en-US" sz="1800" dirty="0" smtClean="0"/>
              <a:t>Many websites, such as the Centers for Disease Control and Prevention shown here, provide a mobile version that is designed specifically for display on  a mobile browser.</a:t>
            </a:r>
            <a:endParaRPr lang="en-US" sz="1800" dirty="0"/>
          </a:p>
        </p:txBody>
      </p:sp>
    </p:spTree>
    <p:extLst>
      <p:ext uri="{BB962C8B-B14F-4D97-AF65-F5344CB8AC3E}">
        <p14:creationId xmlns:p14="http://schemas.microsoft.com/office/powerpoint/2010/main" val="3432308888"/>
      </p:ext>
    </p:extLst>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2"/>
          <p:cNvSpPr>
            <a:spLocks noGrp="1"/>
          </p:cNvSpPr>
          <p:nvPr>
            <p:ph type="title"/>
          </p:nvPr>
        </p:nvSpPr>
        <p:spPr>
          <a:xfrm>
            <a:off x="533400" y="152400"/>
            <a:ext cx="8032638" cy="685753"/>
          </a:xfrm>
        </p:spPr>
        <p:txBody>
          <a:bodyPr>
            <a:normAutofit/>
          </a:bodyPr>
          <a:lstStyle/>
          <a:p>
            <a:r>
              <a:rPr lang="en-US" dirty="0"/>
              <a:t>The World Wide Web </a:t>
            </a:r>
            <a:r>
              <a:rPr lang="en-US" dirty="0" smtClean="0"/>
              <a:t>(4 </a:t>
            </a:r>
            <a:r>
              <a:rPr lang="en-US" dirty="0"/>
              <a:t>of 5)</a:t>
            </a:r>
            <a:endParaRPr lang="en-US" altLang="en-US" dirty="0" smtClean="0"/>
          </a:p>
        </p:txBody>
      </p:sp>
      <p:sp>
        <p:nvSpPr>
          <p:cNvPr id="20483" name="Content Placeholder 3"/>
          <p:cNvSpPr>
            <a:spLocks noGrp="1"/>
          </p:cNvSpPr>
          <p:nvPr>
            <p:ph sz="quarter" idx="11"/>
          </p:nvPr>
        </p:nvSpPr>
        <p:spPr>
          <a:xfrm>
            <a:off x="304800" y="838200"/>
            <a:ext cx="8587599" cy="831273"/>
          </a:xfrm>
        </p:spPr>
        <p:txBody>
          <a:bodyPr/>
          <a:lstStyle/>
          <a:p>
            <a:r>
              <a:rPr lang="en-US" sz="2800" dirty="0"/>
              <a:t>A webpage has a unique address, called a </a:t>
            </a:r>
            <a:r>
              <a:rPr lang="en-US" sz="2800" b="1" dirty="0"/>
              <a:t>web address</a:t>
            </a:r>
            <a:r>
              <a:rPr lang="en-US" sz="2800" dirty="0"/>
              <a:t> or </a:t>
            </a:r>
            <a:r>
              <a:rPr lang="en-US" sz="2800" dirty="0" smtClean="0"/>
              <a:t>URL</a:t>
            </a:r>
            <a:endParaRPr lang="en-US" altLang="en-US" sz="2800" dirty="0" smtClean="0"/>
          </a:p>
        </p:txBody>
      </p:sp>
      <p:pic>
        <p:nvPicPr>
          <p:cNvPr id="7" name="Picture 2" descr="&quot;A screenshot shows the Interior National Park Service home page with the Discover History page opened. The address bar is zoomed out and the parts of the IP address are labeled as follows:&#10;http://: Protocol;&#10;www.: host name;&#10;nps.gov/: domain name;&#10;history/: path;&#10;preserve-places.htm: webpage name.&#10;A note on the screenshot reads: webpage that is displayed after web address is entered.&quot;&#10;"/>
          <p:cNvPicPr>
            <a:picLocks noGrp="1" noChangeAspect="1" noChangeArrowheads="1"/>
          </p:cNvPicPr>
          <p:nvPr>
            <p:ph type="pic" sz="quarter" idx="10"/>
          </p:nvPr>
        </p:nvPicPr>
        <p:blipFill>
          <a:blip r:embed="rId2">
            <a:extLst>
              <a:ext uri="{28A0092B-C50C-407E-A947-70E740481C1C}">
                <a14:useLocalDpi xmlns:a14="http://schemas.microsoft.com/office/drawing/2010/main" val="0"/>
              </a:ext>
            </a:extLst>
          </a:blip>
          <a:stretch>
            <a:fillRect/>
          </a:stretch>
        </p:blipFill>
        <p:spPr bwMode="auto">
          <a:xfrm>
            <a:off x="2590800" y="1905000"/>
            <a:ext cx="3613085" cy="27151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Content Placeholder 1"/>
          <p:cNvSpPr>
            <a:spLocks noGrp="1"/>
          </p:cNvSpPr>
          <p:nvPr>
            <p:ph type="body" sz="half" idx="2"/>
          </p:nvPr>
        </p:nvSpPr>
        <p:spPr>
          <a:xfrm>
            <a:off x="352425" y="4876800"/>
            <a:ext cx="8534400" cy="1322479"/>
          </a:xfrm>
        </p:spPr>
        <p:txBody>
          <a:bodyPr/>
          <a:lstStyle/>
          <a:p>
            <a:r>
              <a:rPr lang="en-US" sz="2000" b="1" dirty="0"/>
              <a:t>Figure 2-8 </a:t>
            </a:r>
            <a:r>
              <a:rPr lang="en-US" sz="2000" dirty="0"/>
              <a:t>After entering </a:t>
            </a:r>
            <a:r>
              <a:rPr lang="en-US" sz="2000" dirty="0" smtClean="0"/>
              <a:t>http://www.nps.gov/history/preserve-places.htm </a:t>
            </a:r>
            <a:r>
              <a:rPr lang="en-US" sz="2000" dirty="0"/>
              <a:t>in the address bar and then pressing the ENTER key or clicking the Search, Go, or similar button in a browser, the U.S. Department of the Interior National Park Service home page shown here is displayed. </a:t>
            </a:r>
          </a:p>
        </p:txBody>
      </p:sp>
    </p:spTree>
    <p:extLst>
      <p:ext uri="{BB962C8B-B14F-4D97-AF65-F5344CB8AC3E}">
        <p14:creationId xmlns:p14="http://schemas.microsoft.com/office/powerpoint/2010/main" val="2622670795"/>
      </p:ext>
    </p:extLst>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2"/>
          <p:cNvSpPr>
            <a:spLocks noGrp="1"/>
          </p:cNvSpPr>
          <p:nvPr>
            <p:ph type="title"/>
          </p:nvPr>
        </p:nvSpPr>
        <p:spPr>
          <a:xfrm>
            <a:off x="457200" y="9728"/>
            <a:ext cx="8032638" cy="754328"/>
          </a:xfrm>
        </p:spPr>
        <p:txBody>
          <a:bodyPr/>
          <a:lstStyle/>
          <a:p>
            <a:r>
              <a:rPr lang="en-US" dirty="0"/>
              <a:t>The World Wide Web </a:t>
            </a:r>
            <a:r>
              <a:rPr lang="en-US" dirty="0" smtClean="0"/>
              <a:t>(5 </a:t>
            </a:r>
            <a:r>
              <a:rPr lang="en-US" dirty="0"/>
              <a:t>of 5)</a:t>
            </a:r>
            <a:endParaRPr lang="en-US" altLang="en-US" dirty="0" smtClean="0"/>
          </a:p>
        </p:txBody>
      </p:sp>
      <p:sp>
        <p:nvSpPr>
          <p:cNvPr id="22531" name="Content Placeholder 3"/>
          <p:cNvSpPr>
            <a:spLocks noGrp="1"/>
          </p:cNvSpPr>
          <p:nvPr>
            <p:ph sz="quarter" idx="11"/>
          </p:nvPr>
        </p:nvSpPr>
        <p:spPr>
          <a:xfrm>
            <a:off x="457200" y="838200"/>
            <a:ext cx="8305800" cy="1600200"/>
          </a:xfrm>
        </p:spPr>
        <p:txBody>
          <a:bodyPr/>
          <a:lstStyle/>
          <a:p>
            <a:r>
              <a:rPr lang="en-US" sz="2400" dirty="0"/>
              <a:t>A web app is an application stored on a web server that you access through a browser</a:t>
            </a:r>
          </a:p>
          <a:p>
            <a:pPr lvl="1"/>
            <a:r>
              <a:rPr lang="en-US" sz="2000" dirty="0"/>
              <a:t>Web apps usually store users’ data and information on their hosts’ </a:t>
            </a:r>
            <a:r>
              <a:rPr lang="en-US" sz="2000" dirty="0" smtClean="0"/>
              <a:t>servers</a:t>
            </a:r>
            <a:endParaRPr lang="en-US" sz="2400" dirty="0" smtClean="0"/>
          </a:p>
        </p:txBody>
      </p:sp>
      <p:pic>
        <p:nvPicPr>
          <p:cNvPr id="7" name="Picture 2" descr="An illustration shows the OneDrive app displayed in various devices as follows: web app opened on a Smart TV screen and on a laptop browser window; and a mobile app opened on a tablet and a smartphone screen.&#10;"/>
          <p:cNvPicPr>
            <a:picLocks noGrp="1" noChangeAspect="1" noChangeArrowheads="1"/>
          </p:cNvPicPr>
          <p:nvPr>
            <p:ph type="pic" sz="quarter" idx="10"/>
          </p:nvPr>
        </p:nvPicPr>
        <p:blipFill>
          <a:blip r:embed="rId2">
            <a:extLst>
              <a:ext uri="{28A0092B-C50C-407E-A947-70E740481C1C}">
                <a14:useLocalDpi xmlns:a14="http://schemas.microsoft.com/office/drawing/2010/main" val="0"/>
              </a:ext>
            </a:extLst>
          </a:blip>
          <a:stretch>
            <a:fillRect/>
          </a:stretch>
        </p:blipFill>
        <p:spPr bwMode="auto">
          <a:xfrm>
            <a:off x="1195480" y="2477751"/>
            <a:ext cx="6318992" cy="28267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Content Placeholder 1"/>
          <p:cNvSpPr>
            <a:spLocks noGrp="1"/>
          </p:cNvSpPr>
          <p:nvPr>
            <p:ph type="body" sz="half" idx="2"/>
          </p:nvPr>
        </p:nvSpPr>
        <p:spPr>
          <a:xfrm>
            <a:off x="519169" y="5416556"/>
            <a:ext cx="8032638" cy="804862"/>
          </a:xfrm>
        </p:spPr>
        <p:txBody>
          <a:bodyPr/>
          <a:lstStyle/>
          <a:p>
            <a:r>
              <a:rPr lang="en-US" sz="2000" b="1" dirty="0"/>
              <a:t>Figure 2-9 </a:t>
            </a:r>
            <a:r>
              <a:rPr lang="en-US" sz="2000" dirty="0"/>
              <a:t>Web and mobile apps often work together, enabling you to access your content from a variety of computers and devices. </a:t>
            </a:r>
          </a:p>
        </p:txBody>
      </p:sp>
    </p:spTree>
    <p:extLst>
      <p:ext uri="{BB962C8B-B14F-4D97-AF65-F5344CB8AC3E}">
        <p14:creationId xmlns:p14="http://schemas.microsoft.com/office/powerpoint/2010/main" val="458645625"/>
      </p:ext>
    </p:extLst>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2"/>
          <p:cNvSpPr>
            <a:spLocks noGrp="1"/>
          </p:cNvSpPr>
          <p:nvPr>
            <p:ph type="title"/>
          </p:nvPr>
        </p:nvSpPr>
        <p:spPr/>
        <p:txBody>
          <a:bodyPr>
            <a:normAutofit/>
          </a:bodyPr>
          <a:lstStyle/>
          <a:p>
            <a:r>
              <a:rPr lang="en-US" dirty="0"/>
              <a:t>Types of Websites </a:t>
            </a:r>
            <a:r>
              <a:rPr lang="en-US" dirty="0" smtClean="0"/>
              <a:t>(1 </a:t>
            </a:r>
            <a:r>
              <a:rPr lang="en-US" dirty="0"/>
              <a:t>of 8</a:t>
            </a:r>
            <a:r>
              <a:rPr lang="en-US" dirty="0" smtClean="0"/>
              <a:t>)</a:t>
            </a:r>
            <a:endParaRPr lang="en-US" altLang="en-US" dirty="0" smtClean="0"/>
          </a:p>
        </p:txBody>
      </p:sp>
      <p:sp>
        <p:nvSpPr>
          <p:cNvPr id="22531" name="Content Placeholder 3"/>
          <p:cNvSpPr>
            <a:spLocks noGrp="1"/>
          </p:cNvSpPr>
          <p:nvPr>
            <p:ph idx="1"/>
          </p:nvPr>
        </p:nvSpPr>
        <p:spPr>
          <a:xfrm>
            <a:off x="228600" y="1295400"/>
            <a:ext cx="8763000" cy="2726840"/>
          </a:xfrm>
        </p:spPr>
        <p:txBody>
          <a:bodyPr/>
          <a:lstStyle/>
          <a:p>
            <a:r>
              <a:rPr lang="en-US" sz="2800" dirty="0"/>
              <a:t>A web </a:t>
            </a:r>
            <a:r>
              <a:rPr lang="en-US" sz="2800" b="1" dirty="0"/>
              <a:t>search engine</a:t>
            </a:r>
            <a:r>
              <a:rPr lang="en-US" sz="2800" dirty="0"/>
              <a:t> is software that finds websites, webpages, images, videos, news, maps, and other information related to a specific topic</a:t>
            </a:r>
          </a:p>
          <a:p>
            <a:r>
              <a:rPr lang="en-US" sz="2800" dirty="0"/>
              <a:t>A subject directory classifies webpages in an organized set of categories, such as sports or shopping, and related subcategories</a:t>
            </a:r>
          </a:p>
        </p:txBody>
      </p:sp>
    </p:spTree>
    <p:extLst>
      <p:ext uri="{BB962C8B-B14F-4D97-AF65-F5344CB8AC3E}">
        <p14:creationId xmlns:p14="http://schemas.microsoft.com/office/powerpoint/2010/main" val="3905636348"/>
      </p:ext>
    </p:extLst>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p:nvPr>
        </p:nvSpPr>
        <p:spPr/>
        <p:txBody>
          <a:bodyPr/>
          <a:lstStyle/>
          <a:p>
            <a:r>
              <a:rPr lang="en-US" dirty="0"/>
              <a:t>Types of Websites </a:t>
            </a:r>
            <a:r>
              <a:rPr lang="en-US" dirty="0" smtClean="0"/>
              <a:t>(2 </a:t>
            </a:r>
            <a:r>
              <a:rPr lang="en-US" dirty="0"/>
              <a:t>of </a:t>
            </a:r>
            <a:r>
              <a:rPr lang="en-US" dirty="0" smtClean="0"/>
              <a:t>8)</a:t>
            </a:r>
            <a:endParaRPr lang="en-US" altLang="en-US" dirty="0" smtClean="0"/>
          </a:p>
        </p:txBody>
      </p:sp>
      <p:graphicFrame>
        <p:nvGraphicFramePr>
          <p:cNvPr id="6" name="Table 5"/>
          <p:cNvGraphicFramePr>
            <a:graphicFrameLocks noGrp="1"/>
          </p:cNvGraphicFramePr>
          <p:nvPr>
            <p:extLst>
              <p:ext uri="{D42A27DB-BD31-4B8C-83A1-F6EECF244321}">
                <p14:modId xmlns:p14="http://schemas.microsoft.com/office/powerpoint/2010/main" val="1475082097"/>
              </p:ext>
            </p:extLst>
          </p:nvPr>
        </p:nvGraphicFramePr>
        <p:xfrm>
          <a:off x="838200" y="1828800"/>
          <a:ext cx="7696200" cy="3962400"/>
        </p:xfrm>
        <a:graphic>
          <a:graphicData uri="http://schemas.openxmlformats.org/drawingml/2006/table">
            <a:tbl>
              <a:tblPr firstRow="1" bandRow="1">
                <a:tableStyleId>{5940675A-B579-460E-94D1-54222C63F5DA}</a:tableStyleId>
              </a:tblPr>
              <a:tblGrid>
                <a:gridCol w="1443037"/>
                <a:gridCol w="2207275"/>
                <a:gridCol w="1320151"/>
                <a:gridCol w="2725737"/>
              </a:tblGrid>
              <a:tr h="329683">
                <a:tc>
                  <a:txBody>
                    <a:bodyPr/>
                    <a:lstStyle/>
                    <a:p>
                      <a:r>
                        <a:rPr lang="en-US" sz="1400" b="1" dirty="0" smtClean="0">
                          <a:solidFill>
                            <a:schemeClr val="bg1"/>
                          </a:solidFill>
                          <a:latin typeface="Arial" pitchFamily="34" charset="0"/>
                          <a:cs typeface="Arial" pitchFamily="34" charset="0"/>
                        </a:rPr>
                        <a:t>Operator</a:t>
                      </a:r>
                      <a:endParaRPr lang="en-US" sz="1400" b="1" dirty="0">
                        <a:solidFill>
                          <a:schemeClr val="bg1"/>
                        </a:solidFill>
                        <a:latin typeface="Arial" pitchFamily="34" charset="0"/>
                        <a:cs typeface="Arial" pitchFamily="34" charset="0"/>
                      </a:endParaRPr>
                    </a:p>
                  </a:txBody>
                  <a:tcPr anchor="ctr">
                    <a:solidFill>
                      <a:srgbClr val="8A288F"/>
                    </a:solidFill>
                  </a:tcPr>
                </a:tc>
                <a:tc>
                  <a:txBody>
                    <a:bodyPr/>
                    <a:lstStyle/>
                    <a:p>
                      <a:r>
                        <a:rPr lang="en-US" sz="1400" b="1" dirty="0" smtClean="0">
                          <a:solidFill>
                            <a:schemeClr val="bg1"/>
                          </a:solidFill>
                          <a:latin typeface="Arial" pitchFamily="34" charset="0"/>
                          <a:cs typeface="Arial" pitchFamily="34" charset="0"/>
                        </a:rPr>
                        <a:t>Description </a:t>
                      </a:r>
                      <a:endParaRPr lang="en-US" sz="1400" b="1" dirty="0">
                        <a:solidFill>
                          <a:schemeClr val="bg1"/>
                        </a:solidFill>
                        <a:latin typeface="Arial" pitchFamily="34" charset="0"/>
                        <a:cs typeface="Arial" pitchFamily="34" charset="0"/>
                      </a:endParaRPr>
                    </a:p>
                  </a:txBody>
                  <a:tcPr anchor="ctr">
                    <a:solidFill>
                      <a:srgbClr val="8A288F"/>
                    </a:solidFill>
                  </a:tcPr>
                </a:tc>
                <a:tc>
                  <a:txBody>
                    <a:bodyPr/>
                    <a:lstStyle/>
                    <a:p>
                      <a:r>
                        <a:rPr lang="en-US" sz="1400" b="1" dirty="0" smtClean="0">
                          <a:solidFill>
                            <a:schemeClr val="bg1"/>
                          </a:solidFill>
                          <a:latin typeface="Arial" pitchFamily="34" charset="0"/>
                          <a:cs typeface="Arial" pitchFamily="34" charset="0"/>
                        </a:rPr>
                        <a:t>Examples </a:t>
                      </a:r>
                      <a:endParaRPr lang="en-US" sz="1400" b="1" dirty="0">
                        <a:solidFill>
                          <a:schemeClr val="bg1"/>
                        </a:solidFill>
                        <a:latin typeface="Arial" pitchFamily="34" charset="0"/>
                        <a:cs typeface="Arial" pitchFamily="34" charset="0"/>
                      </a:endParaRPr>
                    </a:p>
                  </a:txBody>
                  <a:tcPr anchor="ctr">
                    <a:solidFill>
                      <a:srgbClr val="8A288F"/>
                    </a:solidFill>
                  </a:tcPr>
                </a:tc>
                <a:tc>
                  <a:txBody>
                    <a:bodyPr/>
                    <a:lstStyle/>
                    <a:p>
                      <a:r>
                        <a:rPr lang="en-US" sz="1400" b="1" dirty="0" smtClean="0">
                          <a:solidFill>
                            <a:schemeClr val="bg1"/>
                          </a:solidFill>
                          <a:latin typeface="Arial" pitchFamily="34" charset="0"/>
                          <a:cs typeface="Arial" pitchFamily="34" charset="0"/>
                        </a:rPr>
                        <a:t>Explanation </a:t>
                      </a:r>
                      <a:endParaRPr lang="en-US" sz="1400" b="1" dirty="0">
                        <a:solidFill>
                          <a:schemeClr val="bg1"/>
                        </a:solidFill>
                        <a:latin typeface="Arial" pitchFamily="34" charset="0"/>
                        <a:cs typeface="Arial" pitchFamily="34" charset="0"/>
                      </a:endParaRPr>
                    </a:p>
                  </a:txBody>
                  <a:tcPr anchor="ctr">
                    <a:solidFill>
                      <a:srgbClr val="8A288F"/>
                    </a:solidFill>
                  </a:tcPr>
                </a:tc>
              </a:tr>
              <a:tr h="791240">
                <a:tc>
                  <a:txBody>
                    <a:bodyPr/>
                    <a:lstStyle/>
                    <a:p>
                      <a:r>
                        <a:rPr lang="en-US" sz="1400" dirty="0" smtClean="0">
                          <a:latin typeface="Arial" pitchFamily="34" charset="0"/>
                          <a:cs typeface="Arial" pitchFamily="34" charset="0"/>
                        </a:rPr>
                        <a:t>Space or + </a:t>
                      </a:r>
                      <a:endParaRPr lang="en-US" sz="1400" dirty="0">
                        <a:latin typeface="Arial" pitchFamily="34" charset="0"/>
                        <a:cs typeface="Arial" pitchFamily="34" charset="0"/>
                      </a:endParaRPr>
                    </a:p>
                  </a:txBody>
                  <a:tcPr anchor="ctr"/>
                </a:tc>
                <a:tc>
                  <a:txBody>
                    <a:bodyPr/>
                    <a:lstStyle/>
                    <a:p>
                      <a:r>
                        <a:rPr lang="en-US" sz="1400" dirty="0" smtClean="0">
                          <a:latin typeface="Arial" pitchFamily="34" charset="0"/>
                          <a:cs typeface="Arial" pitchFamily="34" charset="0"/>
                        </a:rPr>
                        <a:t>Display search results that include specific words. </a:t>
                      </a:r>
                      <a:endParaRPr lang="en-US" sz="1400" dirty="0">
                        <a:latin typeface="Arial" pitchFamily="34" charset="0"/>
                        <a:cs typeface="Arial" pitchFamily="34" charset="0"/>
                      </a:endParaRPr>
                    </a:p>
                  </a:txBody>
                  <a:tcPr anchor="ctr"/>
                </a:tc>
                <a:tc>
                  <a:txBody>
                    <a:bodyPr/>
                    <a:lstStyle/>
                    <a:p>
                      <a:r>
                        <a:rPr lang="en-US" sz="1400" dirty="0" smtClean="0">
                          <a:latin typeface="Arial" pitchFamily="34" charset="0"/>
                          <a:cs typeface="Arial" pitchFamily="34" charset="0"/>
                        </a:rPr>
                        <a:t>art + music art music </a:t>
                      </a:r>
                      <a:endParaRPr lang="en-US" sz="1400" dirty="0">
                        <a:latin typeface="Arial" pitchFamily="34" charset="0"/>
                        <a:cs typeface="Arial" pitchFamily="34" charset="0"/>
                      </a:endParaRPr>
                    </a:p>
                  </a:txBody>
                  <a:tcPr anchor="ctr"/>
                </a:tc>
                <a:tc>
                  <a:txBody>
                    <a:bodyPr/>
                    <a:lstStyle/>
                    <a:p>
                      <a:r>
                        <a:rPr lang="en-US" sz="1400" dirty="0" smtClean="0">
                          <a:latin typeface="Arial" pitchFamily="34" charset="0"/>
                          <a:cs typeface="Arial" pitchFamily="34" charset="0"/>
                        </a:rPr>
                        <a:t>Results have both words, art and music, in any order</a:t>
                      </a:r>
                      <a:endParaRPr lang="en-US" sz="1400" dirty="0">
                        <a:latin typeface="Arial" pitchFamily="34" charset="0"/>
                        <a:cs typeface="Arial" pitchFamily="34" charset="0"/>
                      </a:endParaRPr>
                    </a:p>
                  </a:txBody>
                  <a:tcPr anchor="ctr"/>
                </a:tc>
              </a:tr>
              <a:tr h="1588681">
                <a:tc>
                  <a:txBody>
                    <a:bodyPr/>
                    <a:lstStyle/>
                    <a:p>
                      <a:r>
                        <a:rPr lang="en-US" sz="1400" dirty="0" smtClean="0">
                          <a:latin typeface="Arial" pitchFamily="34" charset="0"/>
                          <a:cs typeface="Arial" pitchFamily="34" charset="0"/>
                        </a:rPr>
                        <a:t>OR</a:t>
                      </a:r>
                      <a:endParaRPr lang="en-US" sz="1400" dirty="0">
                        <a:latin typeface="Arial" pitchFamily="34" charset="0"/>
                        <a:cs typeface="Arial" pitchFamily="34" charset="0"/>
                      </a:endParaRPr>
                    </a:p>
                  </a:txBody>
                  <a:tcPr anchor="ctr"/>
                </a:tc>
                <a:tc>
                  <a:txBody>
                    <a:bodyPr/>
                    <a:lstStyle/>
                    <a:p>
                      <a:r>
                        <a:rPr lang="en-US" sz="1400" dirty="0" smtClean="0">
                          <a:latin typeface="Arial" pitchFamily="34" charset="0"/>
                          <a:cs typeface="Arial" pitchFamily="34" charset="0"/>
                        </a:rPr>
                        <a:t>Display search results that include only one word from a list. </a:t>
                      </a:r>
                      <a:endParaRPr lang="en-US" sz="1400" dirty="0">
                        <a:latin typeface="Arial" pitchFamily="34" charset="0"/>
                        <a:cs typeface="Arial" pitchFamily="34" charset="0"/>
                      </a:endParaRPr>
                    </a:p>
                  </a:txBody>
                  <a:tcPr anchor="ctr"/>
                </a:tc>
                <a:tc>
                  <a:txBody>
                    <a:bodyPr/>
                    <a:lstStyle/>
                    <a:p>
                      <a:r>
                        <a:rPr lang="en-US" sz="1400" dirty="0" smtClean="0">
                          <a:latin typeface="Arial" pitchFamily="34" charset="0"/>
                          <a:cs typeface="Arial" pitchFamily="34" charset="0"/>
                        </a:rPr>
                        <a:t>dog OR puppy </a:t>
                      </a:r>
                    </a:p>
                    <a:p>
                      <a:endParaRPr lang="en-US" sz="1400" dirty="0" smtClean="0">
                        <a:latin typeface="Arial" pitchFamily="34" charset="0"/>
                        <a:cs typeface="Arial" pitchFamily="34" charset="0"/>
                      </a:endParaRPr>
                    </a:p>
                    <a:p>
                      <a:r>
                        <a:rPr lang="en-US" sz="1400" dirty="0" smtClean="0">
                          <a:latin typeface="Arial" pitchFamily="34" charset="0"/>
                          <a:cs typeface="Arial" pitchFamily="34" charset="0"/>
                        </a:rPr>
                        <a:t>dog OR puppy OR canine </a:t>
                      </a:r>
                      <a:endParaRPr lang="en-US" sz="1400" dirty="0">
                        <a:latin typeface="Arial" pitchFamily="34" charset="0"/>
                        <a:cs typeface="Arial" pitchFamily="34" charset="0"/>
                      </a:endParaRPr>
                    </a:p>
                  </a:txBody>
                  <a:tcPr anchor="ctr"/>
                </a:tc>
                <a:tc>
                  <a:txBody>
                    <a:bodyPr/>
                    <a:lstStyle/>
                    <a:p>
                      <a:r>
                        <a:rPr lang="en-US" sz="1400" dirty="0" smtClean="0">
                          <a:latin typeface="Arial" pitchFamily="34" charset="0"/>
                          <a:cs typeface="Arial" pitchFamily="34" charset="0"/>
                        </a:rPr>
                        <a:t>Results have either the word, dog, or the word, Puppy. Results have the word, dog, or the word, puppy, or the word, canine.</a:t>
                      </a:r>
                      <a:endParaRPr lang="en-US" sz="1400" dirty="0">
                        <a:latin typeface="Arial" pitchFamily="34" charset="0"/>
                        <a:cs typeface="Arial" pitchFamily="34" charset="0"/>
                      </a:endParaRPr>
                    </a:p>
                  </a:txBody>
                  <a:tcPr anchor="ctr"/>
                </a:tc>
              </a:tr>
              <a:tr h="1252796">
                <a:tc>
                  <a:txBody>
                    <a:bodyPr/>
                    <a:lstStyle/>
                    <a:p>
                      <a:r>
                        <a:rPr lang="en-US" sz="1400" dirty="0" smtClean="0">
                          <a:latin typeface="Arial" pitchFamily="34" charset="0"/>
                          <a:cs typeface="Arial" pitchFamily="34" charset="0"/>
                        </a:rPr>
                        <a:t>()</a:t>
                      </a:r>
                      <a:endParaRPr lang="en-US" sz="1400" dirty="0">
                        <a:latin typeface="Arial" pitchFamily="34" charset="0"/>
                        <a:cs typeface="Arial" pitchFamily="34" charset="0"/>
                      </a:endParaRPr>
                    </a:p>
                  </a:txBody>
                  <a:tcPr anchor="ctr"/>
                </a:tc>
                <a:tc>
                  <a:txBody>
                    <a:bodyPr/>
                    <a:lstStyle/>
                    <a:p>
                      <a:r>
                        <a:rPr lang="en-US" sz="1400" dirty="0" smtClean="0">
                          <a:latin typeface="Arial" pitchFamily="34" charset="0"/>
                          <a:cs typeface="Arial" pitchFamily="34" charset="0"/>
                        </a:rPr>
                        <a:t>Combine search results that include specific words with those that include only one word from a list.</a:t>
                      </a:r>
                      <a:endParaRPr lang="en-US" sz="1400" dirty="0">
                        <a:latin typeface="Arial" pitchFamily="34" charset="0"/>
                        <a:cs typeface="Arial" pitchFamily="34" charset="0"/>
                      </a:endParaRPr>
                    </a:p>
                  </a:txBody>
                  <a:tcPr anchor="ctr"/>
                </a:tc>
                <a:tc>
                  <a:txBody>
                    <a:bodyPr/>
                    <a:lstStyle/>
                    <a:p>
                      <a:r>
                        <a:rPr lang="en-US" sz="1400" dirty="0" smtClean="0">
                          <a:latin typeface="Arial" pitchFamily="34" charset="0"/>
                          <a:cs typeface="Arial" pitchFamily="34" charset="0"/>
                        </a:rPr>
                        <a:t>Kalamazoo Michigan  (pizza OR subs) </a:t>
                      </a:r>
                      <a:endParaRPr lang="en-US" sz="1400" dirty="0">
                        <a:latin typeface="Arial" pitchFamily="34" charset="0"/>
                        <a:cs typeface="Arial" pitchFamily="34" charset="0"/>
                      </a:endParaRPr>
                    </a:p>
                  </a:txBody>
                  <a:tcPr anchor="ctr"/>
                </a:tc>
                <a:tc>
                  <a:txBody>
                    <a:bodyPr/>
                    <a:lstStyle/>
                    <a:p>
                      <a:r>
                        <a:rPr lang="en-US" sz="1400" dirty="0" smtClean="0">
                          <a:latin typeface="Arial" pitchFamily="34" charset="0"/>
                          <a:cs typeface="Arial" pitchFamily="34" charset="0"/>
                        </a:rPr>
                        <a:t>Results include both words, Kalamazoo Michigan, and either the word, pizza, or the word, subs.</a:t>
                      </a:r>
                      <a:endParaRPr lang="en-US" sz="1400" dirty="0">
                        <a:latin typeface="Arial" pitchFamily="34" charset="0"/>
                        <a:cs typeface="Arial" pitchFamily="34" charset="0"/>
                      </a:endParaRPr>
                    </a:p>
                  </a:txBody>
                  <a:tcPr anchor="ctr"/>
                </a:tc>
              </a:tr>
            </a:tbl>
          </a:graphicData>
        </a:graphic>
      </p:graphicFrame>
    </p:spTree>
    <p:extLst>
      <p:ext uri="{BB962C8B-B14F-4D97-AF65-F5344CB8AC3E}">
        <p14:creationId xmlns:p14="http://schemas.microsoft.com/office/powerpoint/2010/main" val="891325313"/>
      </p:ext>
    </p:extLst>
  </p:cSld>
  <p:clrMapOvr>
    <a:masterClrMapping/>
  </p:clrMapOvr>
  <p:transition spd="slow"/>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r>
              <a:rPr lang="en-US" dirty="0"/>
              <a:t>Types of Websites </a:t>
            </a:r>
            <a:r>
              <a:rPr lang="en-US" dirty="0" smtClean="0"/>
              <a:t>(3 of 8) </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4274259519"/>
              </p:ext>
            </p:extLst>
          </p:nvPr>
        </p:nvGraphicFramePr>
        <p:xfrm>
          <a:off x="990600" y="1828800"/>
          <a:ext cx="7239000" cy="3822954"/>
        </p:xfrm>
        <a:graphic>
          <a:graphicData uri="http://schemas.openxmlformats.org/drawingml/2006/table">
            <a:tbl>
              <a:tblPr firstRow="1" bandRow="1">
                <a:tableStyleId>{5940675A-B579-460E-94D1-54222C63F5DA}</a:tableStyleId>
              </a:tblPr>
              <a:tblGrid>
                <a:gridCol w="1395470"/>
                <a:gridCol w="1395470"/>
                <a:gridCol w="1395470"/>
                <a:gridCol w="3052590"/>
              </a:tblGrid>
              <a:tr h="442275">
                <a:tc>
                  <a:txBody>
                    <a:bodyPr/>
                    <a:lstStyle/>
                    <a:p>
                      <a:pPr marL="0" algn="l" defTabSz="914400" rtl="0" eaLnBrk="1" latinLnBrk="0" hangingPunct="1"/>
                      <a:r>
                        <a:rPr lang="en-US" sz="1400" b="1" kern="1200" dirty="0" smtClean="0">
                          <a:solidFill>
                            <a:schemeClr val="bg1"/>
                          </a:solidFill>
                          <a:latin typeface="Arial" pitchFamily="34" charset="0"/>
                          <a:ea typeface="+mn-ea"/>
                          <a:cs typeface="Arial" pitchFamily="34" charset="0"/>
                        </a:rPr>
                        <a:t>Operator</a:t>
                      </a:r>
                      <a:endParaRPr lang="en-US" sz="1400" b="1" kern="1200" dirty="0">
                        <a:solidFill>
                          <a:schemeClr val="bg1"/>
                        </a:solidFill>
                        <a:latin typeface="Arial" pitchFamily="34" charset="0"/>
                        <a:ea typeface="+mn-ea"/>
                        <a:cs typeface="Arial" pitchFamily="34" charset="0"/>
                      </a:endParaRPr>
                    </a:p>
                  </a:txBody>
                  <a:tcPr anchor="ctr">
                    <a:solidFill>
                      <a:srgbClr val="8A288F"/>
                    </a:solidFill>
                  </a:tcPr>
                </a:tc>
                <a:tc>
                  <a:txBody>
                    <a:bodyPr/>
                    <a:lstStyle/>
                    <a:p>
                      <a:pPr marL="0" algn="l" defTabSz="914400" rtl="0" eaLnBrk="1" latinLnBrk="0" hangingPunct="1"/>
                      <a:r>
                        <a:rPr lang="en-US" sz="1400" b="1" kern="1200" dirty="0" smtClean="0">
                          <a:solidFill>
                            <a:schemeClr val="bg1"/>
                          </a:solidFill>
                          <a:latin typeface="Arial" pitchFamily="34" charset="0"/>
                          <a:ea typeface="+mn-ea"/>
                          <a:cs typeface="Arial" pitchFamily="34" charset="0"/>
                        </a:rPr>
                        <a:t>Description </a:t>
                      </a:r>
                      <a:endParaRPr lang="en-US" sz="1400" b="1" kern="1200" dirty="0">
                        <a:solidFill>
                          <a:schemeClr val="bg1"/>
                        </a:solidFill>
                        <a:latin typeface="Arial" pitchFamily="34" charset="0"/>
                        <a:ea typeface="+mn-ea"/>
                        <a:cs typeface="Arial" pitchFamily="34" charset="0"/>
                      </a:endParaRPr>
                    </a:p>
                  </a:txBody>
                  <a:tcPr anchor="ctr">
                    <a:solidFill>
                      <a:srgbClr val="8A288F"/>
                    </a:solidFill>
                  </a:tcPr>
                </a:tc>
                <a:tc>
                  <a:txBody>
                    <a:bodyPr/>
                    <a:lstStyle/>
                    <a:p>
                      <a:pPr marL="0" algn="l" defTabSz="914400" rtl="0" eaLnBrk="1" latinLnBrk="0" hangingPunct="1"/>
                      <a:r>
                        <a:rPr lang="en-US" sz="1400" b="1" kern="1200" dirty="0" smtClean="0">
                          <a:solidFill>
                            <a:schemeClr val="bg1"/>
                          </a:solidFill>
                          <a:latin typeface="Arial" pitchFamily="34" charset="0"/>
                          <a:ea typeface="+mn-ea"/>
                          <a:cs typeface="Arial" pitchFamily="34" charset="0"/>
                        </a:rPr>
                        <a:t>Examples </a:t>
                      </a:r>
                      <a:endParaRPr lang="en-US" sz="1400" b="1" kern="1200" dirty="0">
                        <a:solidFill>
                          <a:schemeClr val="bg1"/>
                        </a:solidFill>
                        <a:latin typeface="Arial" pitchFamily="34" charset="0"/>
                        <a:ea typeface="+mn-ea"/>
                        <a:cs typeface="Arial" pitchFamily="34" charset="0"/>
                      </a:endParaRPr>
                    </a:p>
                  </a:txBody>
                  <a:tcPr anchor="ctr">
                    <a:solidFill>
                      <a:srgbClr val="8A288F"/>
                    </a:solidFill>
                  </a:tcPr>
                </a:tc>
                <a:tc>
                  <a:txBody>
                    <a:bodyPr/>
                    <a:lstStyle/>
                    <a:p>
                      <a:pPr marL="0" algn="l" defTabSz="914400" rtl="0" eaLnBrk="1" latinLnBrk="0" hangingPunct="1"/>
                      <a:r>
                        <a:rPr lang="en-US" sz="1400" b="1" kern="1200" dirty="0" smtClean="0">
                          <a:solidFill>
                            <a:schemeClr val="bg1"/>
                          </a:solidFill>
                          <a:latin typeface="Arial" pitchFamily="34" charset="0"/>
                          <a:ea typeface="+mn-ea"/>
                          <a:cs typeface="Arial" pitchFamily="34" charset="0"/>
                        </a:rPr>
                        <a:t>Explanation </a:t>
                      </a:r>
                      <a:endParaRPr lang="en-US" sz="1400" b="1" kern="1200" dirty="0">
                        <a:solidFill>
                          <a:schemeClr val="bg1"/>
                        </a:solidFill>
                        <a:latin typeface="Arial" pitchFamily="34" charset="0"/>
                        <a:ea typeface="+mn-ea"/>
                        <a:cs typeface="Arial" pitchFamily="34" charset="0"/>
                      </a:endParaRPr>
                    </a:p>
                  </a:txBody>
                  <a:tcPr anchor="ctr">
                    <a:solidFill>
                      <a:srgbClr val="8A288F"/>
                    </a:solidFill>
                  </a:tcPr>
                </a:tc>
              </a:tr>
              <a:tr h="1126893">
                <a:tc>
                  <a:txBody>
                    <a:bodyPr/>
                    <a:lstStyle/>
                    <a:p>
                      <a:r>
                        <a:rPr lang="en-US" sz="1400" dirty="0" smtClean="0">
                          <a:latin typeface="Arial" pitchFamily="34" charset="0"/>
                          <a:cs typeface="Arial" pitchFamily="34" charset="0"/>
                        </a:rPr>
                        <a:t>_</a:t>
                      </a:r>
                      <a:endParaRPr lang="en-US" sz="1400" dirty="0">
                        <a:latin typeface="Arial" pitchFamily="34" charset="0"/>
                        <a:cs typeface="Arial" pitchFamily="34" charset="0"/>
                      </a:endParaRPr>
                    </a:p>
                  </a:txBody>
                  <a:tcPr anchor="ctr"/>
                </a:tc>
                <a:tc>
                  <a:txBody>
                    <a:bodyPr/>
                    <a:lstStyle/>
                    <a:p>
                      <a:r>
                        <a:rPr lang="en-US" sz="1400" dirty="0" smtClean="0">
                          <a:latin typeface="Arial" pitchFamily="34" charset="0"/>
                          <a:cs typeface="Arial" pitchFamily="34" charset="0"/>
                        </a:rPr>
                        <a:t>Exclude a word from search results.</a:t>
                      </a:r>
                      <a:endParaRPr lang="en-US" sz="1400" dirty="0">
                        <a:latin typeface="Arial" pitchFamily="34" charset="0"/>
                        <a:cs typeface="Arial" pitchFamily="34" charset="0"/>
                      </a:endParaRPr>
                    </a:p>
                  </a:txBody>
                  <a:tcPr anchor="ctr"/>
                </a:tc>
                <a:tc>
                  <a:txBody>
                    <a:bodyPr/>
                    <a:lstStyle/>
                    <a:p>
                      <a:r>
                        <a:rPr lang="en-US" sz="1400" dirty="0" smtClean="0">
                          <a:latin typeface="Arial" pitchFamily="34" charset="0"/>
                          <a:cs typeface="Arial" pitchFamily="34" charset="0"/>
                        </a:rPr>
                        <a:t>automobile-convertible </a:t>
                      </a:r>
                      <a:endParaRPr lang="en-US" sz="1400" dirty="0">
                        <a:latin typeface="Arial" pitchFamily="34" charset="0"/>
                        <a:cs typeface="Arial" pitchFamily="34" charset="0"/>
                      </a:endParaRPr>
                    </a:p>
                  </a:txBody>
                  <a:tcPr anchor="ctr"/>
                </a:tc>
                <a:tc>
                  <a:txBody>
                    <a:bodyPr/>
                    <a:lstStyle/>
                    <a:p>
                      <a:r>
                        <a:rPr lang="en-US" sz="1400" dirty="0" smtClean="0">
                          <a:latin typeface="Arial" pitchFamily="34" charset="0"/>
                          <a:cs typeface="Arial" pitchFamily="34" charset="0"/>
                        </a:rPr>
                        <a:t>Results include the word, automobile, but do not include the word, convertible. </a:t>
                      </a:r>
                      <a:endParaRPr lang="en-US" sz="1400" dirty="0">
                        <a:latin typeface="Arial" pitchFamily="34" charset="0"/>
                        <a:cs typeface="Arial" pitchFamily="34" charset="0"/>
                      </a:endParaRPr>
                    </a:p>
                  </a:txBody>
                  <a:tcPr anchor="ctr"/>
                </a:tc>
              </a:tr>
              <a:tr h="1126893">
                <a:tc>
                  <a:txBody>
                    <a:bodyPr/>
                    <a:lstStyle/>
                    <a:p>
                      <a:r>
                        <a:rPr lang="en-US" sz="1400" dirty="0" smtClean="0">
                          <a:latin typeface="Arial" pitchFamily="34" charset="0"/>
                          <a:cs typeface="Arial" pitchFamily="34" charset="0"/>
                        </a:rPr>
                        <a:t>“ ”</a:t>
                      </a:r>
                      <a:endParaRPr lang="en-US" sz="1400" dirty="0">
                        <a:latin typeface="Arial" pitchFamily="34" charset="0"/>
                        <a:cs typeface="Arial" pitchFamily="34" charset="0"/>
                      </a:endParaRPr>
                    </a:p>
                  </a:txBody>
                  <a:tcPr anchor="ctr"/>
                </a:tc>
                <a:tc>
                  <a:txBody>
                    <a:bodyPr/>
                    <a:lstStyle/>
                    <a:p>
                      <a:r>
                        <a:rPr lang="en-US" sz="1400" dirty="0" smtClean="0">
                          <a:latin typeface="Arial" pitchFamily="34" charset="0"/>
                          <a:cs typeface="Arial" pitchFamily="34" charset="0"/>
                        </a:rPr>
                        <a:t>Search for an exact phrase in a certain order. </a:t>
                      </a:r>
                      <a:endParaRPr lang="en-US" sz="1400" dirty="0">
                        <a:latin typeface="Arial" pitchFamily="34" charset="0"/>
                        <a:cs typeface="Arial" pitchFamily="34" charset="0"/>
                      </a:endParaRPr>
                    </a:p>
                  </a:txBody>
                  <a:tcPr anchor="ctr"/>
                </a:tc>
                <a:tc>
                  <a:txBody>
                    <a:bodyPr/>
                    <a:lstStyle/>
                    <a:p>
                      <a:r>
                        <a:rPr lang="en-US" sz="1400" dirty="0" smtClean="0">
                          <a:latin typeface="Arial" pitchFamily="34" charset="0"/>
                          <a:cs typeface="Arial" pitchFamily="34" charset="0"/>
                        </a:rPr>
                        <a:t>"19th century literature" </a:t>
                      </a:r>
                      <a:endParaRPr lang="en-US" sz="1400" dirty="0">
                        <a:latin typeface="Arial" pitchFamily="34" charset="0"/>
                        <a:cs typeface="Arial" pitchFamily="34" charset="0"/>
                      </a:endParaRPr>
                    </a:p>
                  </a:txBody>
                  <a:tcPr anchor="ctr"/>
                </a:tc>
                <a:tc>
                  <a:txBody>
                    <a:bodyPr/>
                    <a:lstStyle/>
                    <a:p>
                      <a:r>
                        <a:rPr lang="en-US" sz="1400" dirty="0" smtClean="0">
                          <a:latin typeface="Arial" pitchFamily="34" charset="0"/>
                          <a:cs typeface="Arial" pitchFamily="34" charset="0"/>
                        </a:rPr>
                        <a:t>Results include the exact phrase, 19th century literature. </a:t>
                      </a:r>
                      <a:endParaRPr lang="en-US" sz="1400" dirty="0">
                        <a:latin typeface="Arial" pitchFamily="34" charset="0"/>
                        <a:cs typeface="Arial" pitchFamily="34" charset="0"/>
                      </a:endParaRPr>
                    </a:p>
                  </a:txBody>
                  <a:tcPr anchor="ctr"/>
                </a:tc>
              </a:tr>
              <a:tr h="1126893">
                <a:tc>
                  <a:txBody>
                    <a:bodyPr/>
                    <a:lstStyle/>
                    <a:p>
                      <a:r>
                        <a:rPr lang="en-US" sz="1400" dirty="0" smtClean="0">
                          <a:latin typeface="Arial" pitchFamily="34" charset="0"/>
                          <a:cs typeface="Arial" pitchFamily="34" charset="0"/>
                        </a:rPr>
                        <a:t>*</a:t>
                      </a:r>
                      <a:endParaRPr lang="en-US" sz="1400" dirty="0">
                        <a:latin typeface="Arial" pitchFamily="34" charset="0"/>
                        <a:cs typeface="Arial" pitchFamily="34" charset="0"/>
                      </a:endParaRPr>
                    </a:p>
                  </a:txBody>
                  <a:tcPr anchor="ctr"/>
                </a:tc>
                <a:tc>
                  <a:txBody>
                    <a:bodyPr/>
                    <a:lstStyle/>
                    <a:p>
                      <a:r>
                        <a:rPr lang="en-US" sz="1400" dirty="0" smtClean="0">
                          <a:latin typeface="Arial" pitchFamily="34" charset="0"/>
                          <a:cs typeface="Arial" pitchFamily="34" charset="0"/>
                        </a:rPr>
                        <a:t>Substitute characters in place of the asterisk. </a:t>
                      </a:r>
                      <a:endParaRPr lang="en-US" sz="1400" dirty="0">
                        <a:latin typeface="Arial" pitchFamily="34" charset="0"/>
                        <a:cs typeface="Arial" pitchFamily="34" charset="0"/>
                      </a:endParaRPr>
                    </a:p>
                  </a:txBody>
                  <a:tcPr anchor="ctr"/>
                </a:tc>
                <a:tc>
                  <a:txBody>
                    <a:bodyPr/>
                    <a:lstStyle/>
                    <a:p>
                      <a:r>
                        <a:rPr lang="en-US" sz="1400" dirty="0" smtClean="0">
                          <a:latin typeface="Arial" pitchFamily="34" charset="0"/>
                          <a:cs typeface="Arial" pitchFamily="34" charset="0"/>
                        </a:rPr>
                        <a:t>writer* </a:t>
                      </a:r>
                      <a:endParaRPr lang="en-US" sz="1400" dirty="0">
                        <a:latin typeface="Arial" pitchFamily="34" charset="0"/>
                        <a:cs typeface="Arial" pitchFamily="34" charset="0"/>
                      </a:endParaRPr>
                    </a:p>
                  </a:txBody>
                  <a:tcPr anchor="ctr"/>
                </a:tc>
                <a:tc>
                  <a:txBody>
                    <a:bodyPr/>
                    <a:lstStyle/>
                    <a:p>
                      <a:r>
                        <a:rPr lang="en-US" sz="1400" dirty="0" smtClean="0">
                          <a:latin typeface="Arial" pitchFamily="34" charset="0"/>
                          <a:cs typeface="Arial" pitchFamily="34" charset="0"/>
                        </a:rPr>
                        <a:t>Results include any word that begins with the text, writer (e.g., writer, writers, writer's) </a:t>
                      </a:r>
                      <a:endParaRPr lang="en-US" sz="1400" dirty="0">
                        <a:latin typeface="Arial" pitchFamily="34" charset="0"/>
                        <a:cs typeface="Arial" pitchFamily="34" charset="0"/>
                      </a:endParaRPr>
                    </a:p>
                  </a:txBody>
                  <a:tcPr anchor="ctr"/>
                </a:tc>
              </a:tr>
            </a:tbl>
          </a:graphicData>
        </a:graphic>
      </p:graphicFrame>
    </p:spTree>
    <p:extLst>
      <p:ext uri="{BB962C8B-B14F-4D97-AF65-F5344CB8AC3E}">
        <p14:creationId xmlns:p14="http://schemas.microsoft.com/office/powerpoint/2010/main" val="2418670385"/>
      </p:ext>
    </p:extLst>
  </p:cSld>
  <p:clrMapOvr>
    <a:masterClrMapping/>
  </p:clrMapOvr>
  <p:transition spd="slow"/>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Types of Websites </a:t>
            </a:r>
            <a:r>
              <a:rPr lang="en-US" dirty="0" smtClean="0"/>
              <a:t>(4 </a:t>
            </a:r>
            <a:r>
              <a:rPr lang="en-US" dirty="0"/>
              <a:t>of 8)</a:t>
            </a:r>
          </a:p>
        </p:txBody>
      </p:sp>
      <p:sp>
        <p:nvSpPr>
          <p:cNvPr id="4" name="Content Placeholder 3"/>
          <p:cNvSpPr>
            <a:spLocks noGrp="1"/>
          </p:cNvSpPr>
          <p:nvPr>
            <p:ph idx="1"/>
          </p:nvPr>
        </p:nvSpPr>
        <p:spPr>
          <a:xfrm>
            <a:off x="228600" y="1295400"/>
            <a:ext cx="8686800" cy="4876799"/>
          </a:xfrm>
        </p:spPr>
        <p:txBody>
          <a:bodyPr/>
          <a:lstStyle/>
          <a:p>
            <a:r>
              <a:rPr lang="en-US" sz="2800" dirty="0"/>
              <a:t>There are several types of websites</a:t>
            </a:r>
          </a:p>
          <a:p>
            <a:pPr lvl="1"/>
            <a:r>
              <a:rPr lang="en-US" dirty="0"/>
              <a:t>Search engine</a:t>
            </a:r>
          </a:p>
          <a:p>
            <a:pPr lvl="1"/>
            <a:r>
              <a:rPr lang="en-US" dirty="0"/>
              <a:t>Online social network</a:t>
            </a:r>
          </a:p>
          <a:p>
            <a:pPr lvl="1"/>
            <a:r>
              <a:rPr lang="en-US" dirty="0"/>
              <a:t>Informational and research</a:t>
            </a:r>
          </a:p>
          <a:p>
            <a:pPr lvl="1"/>
            <a:r>
              <a:rPr lang="en-US" dirty="0"/>
              <a:t>Media sharing</a:t>
            </a:r>
          </a:p>
          <a:p>
            <a:pPr lvl="1"/>
            <a:r>
              <a:rPr lang="en-US" dirty="0"/>
              <a:t>Bookmarking</a:t>
            </a:r>
          </a:p>
          <a:p>
            <a:pPr lvl="1"/>
            <a:r>
              <a:rPr lang="en-US" dirty="0"/>
              <a:t>News, weather, sports, and other mass </a:t>
            </a:r>
            <a:r>
              <a:rPr lang="en-US" dirty="0" smtClean="0"/>
              <a:t>media</a:t>
            </a:r>
            <a:endParaRPr lang="en-US" dirty="0"/>
          </a:p>
        </p:txBody>
      </p:sp>
    </p:spTree>
    <p:extLst>
      <p:ext uri="{BB962C8B-B14F-4D97-AF65-F5344CB8AC3E}">
        <p14:creationId xmlns:p14="http://schemas.microsoft.com/office/powerpoint/2010/main" val="936303877"/>
      </p:ext>
    </p:extLst>
  </p:cSld>
  <p:clrMapOvr>
    <a:masterClrMapping/>
  </p:clrMapOvr>
  <p:transition spd="slow"/>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p:txBody>
          <a:bodyPr>
            <a:noAutofit/>
          </a:bodyPr>
          <a:lstStyle/>
          <a:p>
            <a:r>
              <a:rPr lang="en-US" dirty="0"/>
              <a:t>Types of Websites </a:t>
            </a:r>
            <a:r>
              <a:rPr lang="en-US" dirty="0" smtClean="0"/>
              <a:t>(5 </a:t>
            </a:r>
            <a:r>
              <a:rPr lang="en-US" dirty="0"/>
              <a:t>of 8)</a:t>
            </a:r>
            <a:endParaRPr lang="en-US" altLang="en-US" dirty="0" smtClean="0"/>
          </a:p>
        </p:txBody>
      </p:sp>
      <p:sp>
        <p:nvSpPr>
          <p:cNvPr id="2" name="Content Placeholder 1"/>
          <p:cNvSpPr>
            <a:spLocks noGrp="1"/>
          </p:cNvSpPr>
          <p:nvPr>
            <p:ph idx="1"/>
          </p:nvPr>
        </p:nvSpPr>
        <p:spPr>
          <a:xfrm>
            <a:off x="228600" y="1343876"/>
            <a:ext cx="8763000" cy="2999524"/>
          </a:xfrm>
        </p:spPr>
        <p:txBody>
          <a:bodyPr/>
          <a:lstStyle/>
          <a:p>
            <a:pPr lvl="0"/>
            <a:r>
              <a:rPr lang="en-US" sz="2800" dirty="0"/>
              <a:t>Educational</a:t>
            </a:r>
          </a:p>
          <a:p>
            <a:pPr lvl="0"/>
            <a:r>
              <a:rPr lang="en-US" sz="2800" dirty="0"/>
              <a:t>Business, governmental, and organizational</a:t>
            </a:r>
          </a:p>
          <a:p>
            <a:pPr lvl="0"/>
            <a:r>
              <a:rPr lang="en-US" sz="2800" b="1" dirty="0"/>
              <a:t>Blogs</a:t>
            </a:r>
          </a:p>
          <a:p>
            <a:pPr lvl="0"/>
            <a:r>
              <a:rPr lang="en-US" sz="2800" b="1" dirty="0"/>
              <a:t>Wiki</a:t>
            </a:r>
            <a:r>
              <a:rPr lang="en-US" sz="2800" dirty="0"/>
              <a:t> and collaboration</a:t>
            </a:r>
          </a:p>
          <a:p>
            <a:pPr lvl="0"/>
            <a:r>
              <a:rPr lang="en-US" sz="2800" dirty="0"/>
              <a:t>Health and fitness</a:t>
            </a:r>
          </a:p>
          <a:p>
            <a:pPr lvl="0"/>
            <a:r>
              <a:rPr lang="en-US" sz="2800" dirty="0" smtClean="0"/>
              <a:t>Science</a:t>
            </a:r>
            <a:endParaRPr lang="en-US" sz="2800" dirty="0"/>
          </a:p>
        </p:txBody>
      </p:sp>
    </p:spTree>
    <p:extLst>
      <p:ext uri="{BB962C8B-B14F-4D97-AF65-F5344CB8AC3E}">
        <p14:creationId xmlns:p14="http://schemas.microsoft.com/office/powerpoint/2010/main" val="3282563681"/>
      </p:ext>
    </p:extLst>
  </p:cSld>
  <p:clrMapOvr>
    <a:masterClrMapping/>
  </p:clrMapOvr>
  <p:transition spd="slow"/>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p:cNvSpPr>
          <p:nvPr>
            <p:ph type="title"/>
          </p:nvPr>
        </p:nvSpPr>
        <p:spPr/>
        <p:txBody>
          <a:bodyPr/>
          <a:lstStyle/>
          <a:p>
            <a:r>
              <a:rPr lang="en-US" dirty="0"/>
              <a:t>Types of Websites </a:t>
            </a:r>
            <a:r>
              <a:rPr lang="en-US" dirty="0" smtClean="0"/>
              <a:t>(6 </a:t>
            </a:r>
            <a:r>
              <a:rPr lang="en-US" dirty="0"/>
              <a:t>of 8)</a:t>
            </a:r>
            <a:endParaRPr lang="en-US" altLang="en-US" dirty="0" smtClean="0"/>
          </a:p>
        </p:txBody>
      </p:sp>
      <p:sp>
        <p:nvSpPr>
          <p:cNvPr id="26627" name="Content Placeholder 2"/>
          <p:cNvSpPr>
            <a:spLocks noGrp="1"/>
          </p:cNvSpPr>
          <p:nvPr>
            <p:ph idx="1"/>
          </p:nvPr>
        </p:nvSpPr>
        <p:spPr>
          <a:xfrm>
            <a:off x="228600" y="1295400"/>
            <a:ext cx="8763000" cy="2478945"/>
          </a:xfrm>
        </p:spPr>
        <p:txBody>
          <a:bodyPr/>
          <a:lstStyle/>
          <a:p>
            <a:pPr lvl="0"/>
            <a:r>
              <a:rPr lang="en-US" sz="2800" dirty="0"/>
              <a:t>Entertainment</a:t>
            </a:r>
          </a:p>
          <a:p>
            <a:pPr lvl="0"/>
            <a:r>
              <a:rPr lang="en-US" sz="2800" dirty="0"/>
              <a:t>Banking and finance</a:t>
            </a:r>
          </a:p>
          <a:p>
            <a:pPr lvl="0"/>
            <a:r>
              <a:rPr lang="en-US" sz="2800" dirty="0"/>
              <a:t>Travel and tourism</a:t>
            </a:r>
          </a:p>
          <a:p>
            <a:pPr lvl="0"/>
            <a:r>
              <a:rPr lang="en-US" sz="2800" dirty="0"/>
              <a:t>Mapping</a:t>
            </a:r>
          </a:p>
          <a:p>
            <a:pPr lvl="0"/>
            <a:r>
              <a:rPr lang="en-US" sz="2800" dirty="0"/>
              <a:t>Retail and auctions</a:t>
            </a:r>
          </a:p>
        </p:txBody>
      </p:sp>
    </p:spTree>
    <p:extLst>
      <p:ext uri="{BB962C8B-B14F-4D97-AF65-F5344CB8AC3E}">
        <p14:creationId xmlns:p14="http://schemas.microsoft.com/office/powerpoint/2010/main" val="943122881"/>
      </p:ext>
    </p:extLst>
  </p:cSld>
  <p:clrMapOvr>
    <a:masterClrMapping/>
  </p:clrMapOvr>
  <p:transition spd="slow"/>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p:cNvSpPr>
            <a:spLocks noGrp="1"/>
          </p:cNvSpPr>
          <p:nvPr>
            <p:ph type="title"/>
          </p:nvPr>
        </p:nvSpPr>
        <p:spPr/>
        <p:txBody>
          <a:bodyPr/>
          <a:lstStyle/>
          <a:p>
            <a:r>
              <a:rPr lang="en-US" dirty="0"/>
              <a:t>Types of Websites </a:t>
            </a:r>
            <a:r>
              <a:rPr lang="en-US" dirty="0" smtClean="0"/>
              <a:t>(7 </a:t>
            </a:r>
            <a:r>
              <a:rPr lang="en-US" dirty="0"/>
              <a:t>of 8)</a:t>
            </a:r>
            <a:endParaRPr lang="en-US" altLang="en-US" dirty="0" smtClean="0"/>
          </a:p>
        </p:txBody>
      </p:sp>
      <p:sp>
        <p:nvSpPr>
          <p:cNvPr id="2" name="Content Placeholder 1"/>
          <p:cNvSpPr>
            <a:spLocks noGrp="1"/>
          </p:cNvSpPr>
          <p:nvPr>
            <p:ph idx="1"/>
          </p:nvPr>
        </p:nvSpPr>
        <p:spPr>
          <a:xfrm>
            <a:off x="228600" y="1295400"/>
            <a:ext cx="8763000" cy="2726840"/>
          </a:xfrm>
        </p:spPr>
        <p:txBody>
          <a:bodyPr/>
          <a:lstStyle/>
          <a:p>
            <a:pPr lvl="0"/>
            <a:r>
              <a:rPr lang="en-US" sz="2800" dirty="0"/>
              <a:t>Careers and employment</a:t>
            </a:r>
          </a:p>
          <a:p>
            <a:pPr lvl="0"/>
            <a:r>
              <a:rPr lang="en-US" sz="2800" b="1" dirty="0"/>
              <a:t>E-commerce</a:t>
            </a:r>
          </a:p>
          <a:p>
            <a:pPr lvl="0"/>
            <a:r>
              <a:rPr lang="en-US" sz="2800" b="1" dirty="0"/>
              <a:t>Portals</a:t>
            </a:r>
          </a:p>
          <a:p>
            <a:pPr lvl="0"/>
            <a:r>
              <a:rPr lang="en-US" sz="2800" b="1" dirty="0"/>
              <a:t>Content aggregation</a:t>
            </a:r>
          </a:p>
          <a:p>
            <a:pPr lvl="0"/>
            <a:r>
              <a:rPr lang="en-US" sz="2800" dirty="0"/>
              <a:t>Website creation and </a:t>
            </a:r>
            <a:r>
              <a:rPr lang="en-US" sz="2800" dirty="0" smtClean="0"/>
              <a:t>management</a:t>
            </a:r>
            <a:endParaRPr lang="en-US" sz="2800" dirty="0"/>
          </a:p>
        </p:txBody>
      </p:sp>
    </p:spTree>
    <p:extLst>
      <p:ext uri="{BB962C8B-B14F-4D97-AF65-F5344CB8AC3E}">
        <p14:creationId xmlns:p14="http://schemas.microsoft.com/office/powerpoint/2010/main" val="1707927430"/>
      </p:ext>
    </p:extLst>
  </p:cSld>
  <p:clrMapOvr>
    <a:masterClrMapping/>
  </p:clrMapOvr>
  <p:transition spd="slow"/>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2"/>
          <p:cNvSpPr>
            <a:spLocks noGrp="1"/>
          </p:cNvSpPr>
          <p:nvPr>
            <p:ph type="title"/>
          </p:nvPr>
        </p:nvSpPr>
        <p:spPr/>
        <p:txBody>
          <a:bodyPr>
            <a:noAutofit/>
          </a:bodyPr>
          <a:lstStyle/>
          <a:p>
            <a:r>
              <a:rPr lang="en-US" dirty="0"/>
              <a:t>Objectives Overview </a:t>
            </a:r>
            <a:r>
              <a:rPr lang="en-US" dirty="0" smtClean="0"/>
              <a:t>(2 </a:t>
            </a:r>
            <a:r>
              <a:rPr lang="en-US" dirty="0"/>
              <a:t>of 2)</a:t>
            </a:r>
            <a:endParaRPr lang="en-US" altLang="en-US" dirty="0" smtClean="0"/>
          </a:p>
        </p:txBody>
      </p:sp>
      <p:sp>
        <p:nvSpPr>
          <p:cNvPr id="2" name="Content Placeholder 1"/>
          <p:cNvSpPr>
            <a:spLocks noGrp="1"/>
          </p:cNvSpPr>
          <p:nvPr>
            <p:ph idx="1"/>
          </p:nvPr>
        </p:nvSpPr>
        <p:spPr>
          <a:xfrm>
            <a:off x="228600" y="1265434"/>
            <a:ext cx="8763000" cy="4373366"/>
          </a:xfrm>
        </p:spPr>
        <p:txBody>
          <a:bodyPr/>
          <a:lstStyle/>
          <a:p>
            <a:pPr lvl="0"/>
            <a:r>
              <a:rPr lang="en-US" sz="2800" dirty="0"/>
              <a:t>Explain benefits and risks of using online social networks</a:t>
            </a:r>
          </a:p>
          <a:p>
            <a:pPr lvl="0"/>
            <a:r>
              <a:rPr lang="en-US" sz="2800" dirty="0"/>
              <a:t>Describe uses of various types of websites</a:t>
            </a:r>
          </a:p>
          <a:p>
            <a:pPr lvl="0"/>
            <a:r>
              <a:rPr lang="en-US" sz="2800" dirty="0"/>
              <a:t>Explain how the web uses graphics, animation, audio, video, and virtual reality</a:t>
            </a:r>
          </a:p>
          <a:p>
            <a:pPr lvl="0"/>
            <a:r>
              <a:rPr lang="en-US" sz="2800" dirty="0"/>
              <a:t>Explain how email, email lists, Internet messaging, chat rooms, online discussions, VoIP, and FTP work</a:t>
            </a:r>
          </a:p>
          <a:p>
            <a:pPr lvl="0"/>
            <a:r>
              <a:rPr lang="en-US" sz="2800" dirty="0"/>
              <a:t>Identify the rules of </a:t>
            </a:r>
            <a:r>
              <a:rPr lang="en-US" sz="2800" dirty="0" smtClean="0"/>
              <a:t>netiquette</a:t>
            </a:r>
            <a:endParaRPr lang="en-US" sz="2800" dirty="0"/>
          </a:p>
        </p:txBody>
      </p:sp>
    </p:spTree>
    <p:extLst>
      <p:ext uri="{BB962C8B-B14F-4D97-AF65-F5344CB8AC3E}">
        <p14:creationId xmlns:p14="http://schemas.microsoft.com/office/powerpoint/2010/main" val="408323719"/>
      </p:ext>
    </p:extLst>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2"/>
          <p:cNvSpPr>
            <a:spLocks noGrp="1"/>
          </p:cNvSpPr>
          <p:nvPr>
            <p:ph type="title"/>
          </p:nvPr>
        </p:nvSpPr>
        <p:spPr/>
        <p:txBody>
          <a:bodyPr/>
          <a:lstStyle/>
          <a:p>
            <a:r>
              <a:rPr lang="en-US" dirty="0"/>
              <a:t>Types of Websites </a:t>
            </a:r>
            <a:r>
              <a:rPr lang="en-US" dirty="0" smtClean="0"/>
              <a:t>(8 </a:t>
            </a:r>
            <a:r>
              <a:rPr lang="en-US" dirty="0"/>
              <a:t>of 8)</a:t>
            </a:r>
            <a:endParaRPr lang="en-US" altLang="en-US" dirty="0" smtClean="0"/>
          </a:p>
        </p:txBody>
      </p:sp>
      <p:sp>
        <p:nvSpPr>
          <p:cNvPr id="28675" name="Content Placeholder 3"/>
          <p:cNvSpPr>
            <a:spLocks noGrp="1"/>
          </p:cNvSpPr>
          <p:nvPr>
            <p:ph sz="quarter" idx="11"/>
          </p:nvPr>
        </p:nvSpPr>
        <p:spPr>
          <a:xfrm>
            <a:off x="228600" y="1524000"/>
            <a:ext cx="8610600" cy="1143000"/>
          </a:xfrm>
        </p:spPr>
        <p:txBody>
          <a:bodyPr/>
          <a:lstStyle/>
          <a:p>
            <a:r>
              <a:rPr lang="en-US" sz="2800" b="1" dirty="0"/>
              <a:t>Web publishing</a:t>
            </a:r>
            <a:r>
              <a:rPr lang="en-US" sz="2800" dirty="0"/>
              <a:t> is the creation and maintenance of </a:t>
            </a:r>
            <a:r>
              <a:rPr lang="en-US" sz="2800" dirty="0" smtClean="0"/>
              <a:t>websites</a:t>
            </a:r>
          </a:p>
        </p:txBody>
      </p:sp>
      <p:pic>
        <p:nvPicPr>
          <p:cNvPr id="2050" name="Picture 2" descr="A process flow diagram of web publishing shows: Plan the Website, Design the website, Create the website, Host the website, Maintain the website.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5275" y="2990850"/>
            <a:ext cx="8553450" cy="2266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31892460"/>
      </p:ext>
    </p:extLst>
  </p:cSld>
  <p:clrMapOvr>
    <a:masterClrMapping/>
  </p:clrMapOv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2"/>
          <p:cNvSpPr>
            <a:spLocks noGrp="1"/>
          </p:cNvSpPr>
          <p:nvPr>
            <p:ph type="title"/>
          </p:nvPr>
        </p:nvSpPr>
        <p:spPr/>
        <p:txBody>
          <a:bodyPr>
            <a:normAutofit/>
          </a:bodyPr>
          <a:lstStyle/>
          <a:p>
            <a:r>
              <a:rPr lang="en-US" dirty="0"/>
              <a:t>Digital Media on the Web </a:t>
            </a:r>
            <a:r>
              <a:rPr lang="en-US" dirty="0" smtClean="0"/>
              <a:t>(1 </a:t>
            </a:r>
            <a:r>
              <a:rPr lang="en-US" dirty="0"/>
              <a:t>of 7)</a:t>
            </a:r>
            <a:endParaRPr lang="en-US" altLang="en-US" dirty="0" smtClean="0"/>
          </a:p>
        </p:txBody>
      </p:sp>
      <p:sp>
        <p:nvSpPr>
          <p:cNvPr id="45058" name="Content Placeholder 3"/>
          <p:cNvSpPr>
            <a:spLocks noGrp="1"/>
          </p:cNvSpPr>
          <p:nvPr>
            <p:ph idx="1"/>
          </p:nvPr>
        </p:nvSpPr>
        <p:spPr>
          <a:xfrm>
            <a:off x="228600" y="1219200"/>
            <a:ext cx="8839200" cy="3299476"/>
          </a:xfrm>
        </p:spPr>
        <p:txBody>
          <a:bodyPr/>
          <a:lstStyle/>
          <a:p>
            <a:r>
              <a:rPr lang="en-US" sz="2800" dirty="0"/>
              <a:t>Multimedia refers to any application that combines text with </a:t>
            </a:r>
            <a:r>
              <a:rPr lang="en-US" sz="2800" dirty="0" smtClean="0"/>
              <a:t>media</a:t>
            </a:r>
          </a:p>
          <a:p>
            <a:pPr lvl="1"/>
            <a:r>
              <a:rPr lang="en-US" dirty="0"/>
              <a:t>Graphics</a:t>
            </a:r>
          </a:p>
          <a:p>
            <a:pPr lvl="1"/>
            <a:r>
              <a:rPr lang="en-US" dirty="0"/>
              <a:t>Animation</a:t>
            </a:r>
          </a:p>
          <a:p>
            <a:pPr lvl="1"/>
            <a:r>
              <a:rPr lang="en-US" dirty="0"/>
              <a:t>Audio</a:t>
            </a:r>
          </a:p>
          <a:p>
            <a:pPr lvl="1"/>
            <a:r>
              <a:rPr lang="en-US" dirty="0"/>
              <a:t>Video</a:t>
            </a:r>
          </a:p>
          <a:p>
            <a:pPr lvl="1"/>
            <a:r>
              <a:rPr lang="en-US" dirty="0"/>
              <a:t>Virtual </a:t>
            </a:r>
            <a:r>
              <a:rPr lang="en-US" dirty="0" smtClean="0"/>
              <a:t>Reality</a:t>
            </a:r>
            <a:r>
              <a:rPr lang="en-US" sz="2800" b="1" dirty="0" smtClean="0"/>
              <a:t>  </a:t>
            </a:r>
            <a:endParaRPr lang="en-US" sz="2800" b="1" dirty="0"/>
          </a:p>
        </p:txBody>
      </p:sp>
    </p:spTree>
    <p:extLst>
      <p:ext uri="{BB962C8B-B14F-4D97-AF65-F5344CB8AC3E}">
        <p14:creationId xmlns:p14="http://schemas.microsoft.com/office/powerpoint/2010/main" val="180240808"/>
      </p:ext>
    </p:extLst>
  </p:cSld>
  <p:clrMapOvr>
    <a:masterClrMapping/>
  </p:clrMapOv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2"/>
          <p:cNvSpPr>
            <a:spLocks noGrp="1"/>
          </p:cNvSpPr>
          <p:nvPr>
            <p:ph type="title"/>
          </p:nvPr>
        </p:nvSpPr>
        <p:spPr/>
        <p:txBody>
          <a:bodyPr/>
          <a:lstStyle/>
          <a:p>
            <a:r>
              <a:rPr lang="en-US" dirty="0"/>
              <a:t>Digital Media on the Web </a:t>
            </a:r>
            <a:r>
              <a:rPr lang="en-US" dirty="0" smtClean="0"/>
              <a:t>(2 </a:t>
            </a:r>
            <a:r>
              <a:rPr lang="en-US" dirty="0"/>
              <a:t>of </a:t>
            </a:r>
            <a:r>
              <a:rPr lang="en-US" dirty="0" smtClean="0"/>
              <a:t>8)</a:t>
            </a:r>
            <a:endParaRPr lang="en-US" altLang="en-US" dirty="0" smtClean="0"/>
          </a:p>
        </p:txBody>
      </p:sp>
      <p:sp>
        <p:nvSpPr>
          <p:cNvPr id="30723" name="Content Placeholder 3"/>
          <p:cNvSpPr>
            <a:spLocks noGrp="1"/>
          </p:cNvSpPr>
          <p:nvPr>
            <p:ph idx="1"/>
          </p:nvPr>
        </p:nvSpPr>
        <p:spPr>
          <a:xfrm>
            <a:off x="228600" y="1295400"/>
            <a:ext cx="8763000" cy="4648199"/>
          </a:xfrm>
        </p:spPr>
        <p:txBody>
          <a:bodyPr>
            <a:noAutofit/>
          </a:bodyPr>
          <a:lstStyle/>
          <a:p>
            <a:r>
              <a:rPr lang="en-US" sz="2800" dirty="0"/>
              <a:t>A </a:t>
            </a:r>
            <a:r>
              <a:rPr lang="en-US" sz="2800" b="1" dirty="0"/>
              <a:t>graphic</a:t>
            </a:r>
            <a:r>
              <a:rPr lang="en-US" sz="2800" dirty="0"/>
              <a:t> is a visual representation of nontext information</a:t>
            </a:r>
          </a:p>
          <a:p>
            <a:r>
              <a:rPr lang="en-US" sz="2800" dirty="0"/>
              <a:t>Graphic formats include BMP, GIF, JPEG, PNG, and </a:t>
            </a:r>
            <a:r>
              <a:rPr lang="en-US" sz="2800" dirty="0" smtClean="0"/>
              <a:t>TIFF</a:t>
            </a:r>
            <a:endParaRPr lang="en-US" sz="2800" dirty="0"/>
          </a:p>
        </p:txBody>
      </p:sp>
    </p:spTree>
    <p:extLst>
      <p:ext uri="{BB962C8B-B14F-4D97-AF65-F5344CB8AC3E}">
        <p14:creationId xmlns:p14="http://schemas.microsoft.com/office/powerpoint/2010/main" val="314654425"/>
      </p:ext>
    </p:extLst>
  </p:cSld>
  <p:clrMapOvr>
    <a:masterClrMapping/>
  </p:clrMapOv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2"/>
          <p:cNvSpPr>
            <a:spLocks noGrp="1"/>
          </p:cNvSpPr>
          <p:nvPr>
            <p:ph type="title"/>
          </p:nvPr>
        </p:nvSpPr>
        <p:spPr>
          <a:xfrm>
            <a:off x="519169" y="516755"/>
            <a:ext cx="8032638" cy="685753"/>
          </a:xfrm>
        </p:spPr>
        <p:txBody>
          <a:bodyPr/>
          <a:lstStyle/>
          <a:p>
            <a:r>
              <a:rPr lang="en-US" dirty="0"/>
              <a:t>Digital Media on the Web </a:t>
            </a:r>
            <a:r>
              <a:rPr lang="en-US" dirty="0" smtClean="0"/>
              <a:t>(3 </a:t>
            </a:r>
            <a:r>
              <a:rPr lang="en-US" dirty="0"/>
              <a:t>of </a:t>
            </a:r>
            <a:r>
              <a:rPr lang="en-US" dirty="0" smtClean="0"/>
              <a:t>8)</a:t>
            </a:r>
            <a:endParaRPr lang="en-US" altLang="en-US" dirty="0" smtClean="0"/>
          </a:p>
        </p:txBody>
      </p:sp>
      <p:pic>
        <p:nvPicPr>
          <p:cNvPr id="7" name="Picture 2" descr="A screenshot of the San Diego zoo shows a colorful homepage full of graphics, text, photo links, and so on.  A Callout pointing to the different shapes on the webpage reads, “shapes draw attention to areas of the webpage.” A callout pointing to differently colored portions of the website reads, “colors separate areas of the webpage.” A callout pointing to pictures of various animals on the page reads, “images of animals draw viewers into the webpage.” A callout pointing to thumbnails of a panda reads, “thumbnails link to webcams.”&#10;"/>
          <p:cNvPicPr>
            <a:picLocks noGrp="1" noChangeAspect="1" noChangeArrowheads="1"/>
          </p:cNvPicPr>
          <p:nvPr>
            <p:ph type="pic" sz="quarter" idx="10"/>
          </p:nvPr>
        </p:nvPicPr>
        <p:blipFill>
          <a:blip r:embed="rId2">
            <a:extLst>
              <a:ext uri="{28A0092B-C50C-407E-A947-70E740481C1C}">
                <a14:useLocalDpi xmlns:a14="http://schemas.microsoft.com/office/drawing/2010/main" val="0"/>
              </a:ext>
            </a:extLst>
          </a:blip>
          <a:stretch>
            <a:fillRect/>
          </a:stretch>
        </p:blipFill>
        <p:spPr bwMode="auto">
          <a:xfrm>
            <a:off x="1981200" y="1600200"/>
            <a:ext cx="4867275" cy="3133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Content Placeholder 1"/>
          <p:cNvSpPr>
            <a:spLocks noGrp="1"/>
          </p:cNvSpPr>
          <p:nvPr>
            <p:ph type="body" sz="half" idx="2"/>
          </p:nvPr>
        </p:nvSpPr>
        <p:spPr>
          <a:xfrm>
            <a:off x="519169" y="4953000"/>
            <a:ext cx="8032638" cy="1257300"/>
          </a:xfrm>
        </p:spPr>
        <p:txBody>
          <a:bodyPr/>
          <a:lstStyle/>
          <a:p>
            <a:r>
              <a:rPr lang="en-US" sz="1800" b="1" dirty="0"/>
              <a:t>Figure 2-22 </a:t>
            </a:r>
            <a:r>
              <a:rPr lang="en-US" sz="1800" dirty="0"/>
              <a:t>Many webpages use colorful graphics to convey messages. For example, the variety of colors, images, shapes, and thumbnails on the San Diego Zoo webpage visually separate and draw attention to areas of the webpage, making the webpage more dynamic and enticing. </a:t>
            </a:r>
          </a:p>
        </p:txBody>
      </p:sp>
    </p:spTree>
    <p:extLst>
      <p:ext uri="{BB962C8B-B14F-4D97-AF65-F5344CB8AC3E}">
        <p14:creationId xmlns:p14="http://schemas.microsoft.com/office/powerpoint/2010/main" val="33082897"/>
      </p:ext>
    </p:extLst>
  </p:cSld>
  <p:clrMapOvr>
    <a:masterClrMapping/>
  </p:clrMapOv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1"/>
          <p:cNvSpPr>
            <a:spLocks noGrp="1"/>
          </p:cNvSpPr>
          <p:nvPr>
            <p:ph type="title"/>
          </p:nvPr>
        </p:nvSpPr>
        <p:spPr>
          <a:xfrm>
            <a:off x="519169" y="516755"/>
            <a:ext cx="8032638" cy="685753"/>
          </a:xfrm>
        </p:spPr>
        <p:txBody>
          <a:bodyPr>
            <a:normAutofit/>
          </a:bodyPr>
          <a:lstStyle/>
          <a:p>
            <a:r>
              <a:rPr lang="en-US" dirty="0"/>
              <a:t>Digital Media on the Web </a:t>
            </a:r>
            <a:r>
              <a:rPr lang="en-US" dirty="0" smtClean="0"/>
              <a:t>(4 </a:t>
            </a:r>
            <a:r>
              <a:rPr lang="en-US" dirty="0"/>
              <a:t>of 8)</a:t>
            </a:r>
            <a:endParaRPr lang="en-US" altLang="en-US" dirty="0" smtClean="0"/>
          </a:p>
        </p:txBody>
      </p:sp>
      <p:sp>
        <p:nvSpPr>
          <p:cNvPr id="30723" name="Content Placeholder 2"/>
          <p:cNvSpPr>
            <a:spLocks noGrp="1"/>
          </p:cNvSpPr>
          <p:nvPr>
            <p:ph sz="quarter" idx="11"/>
          </p:nvPr>
        </p:nvSpPr>
        <p:spPr>
          <a:xfrm>
            <a:off x="228600" y="1219200"/>
            <a:ext cx="8610600" cy="1752600"/>
          </a:xfrm>
        </p:spPr>
        <p:txBody>
          <a:bodyPr/>
          <a:lstStyle/>
          <a:p>
            <a:pPr lvl="1">
              <a:buFont typeface="Arial" pitchFamily="34" charset="0"/>
              <a:buChar char="•"/>
            </a:pPr>
            <a:r>
              <a:rPr lang="en-US" sz="2800" dirty="0"/>
              <a:t>An infographic is a visual representation of data and information, designed to communicate quickly, simplify complex concepts, or present patterns or </a:t>
            </a:r>
            <a:r>
              <a:rPr lang="en-US" sz="2800" dirty="0" smtClean="0"/>
              <a:t>trends</a:t>
            </a:r>
            <a:endParaRPr lang="en-US" sz="2600" dirty="0" smtClean="0"/>
          </a:p>
        </p:txBody>
      </p:sp>
      <p:pic>
        <p:nvPicPr>
          <p:cNvPr id="7" name="Picture 2" descr="&quot;An illustration shows an education infographic with complex figures and structures. The infographic is divided into five portions. &#10;The first portion shows a world map with many locations marked all around the world and an illustration of a graduate with five speech balloons above him. &#10;The second portion shows data for men and women by means a color-coded pie chart and a bar graph. The legends for the pie chart and bar graph are given next to the illustrations.&#10;The third portion displays icons of a calculator, a globe, a basketball, a paint brush with a palette, music symbol, a beaker. The icons are accompanied by percentages for each, which are also represented in the form of color-coded area graphs and human figures. &#10;The fourth portion displays icons of a computer, a laptop, a tablet, and a smartphone. They are represented by a color-coded pie chart showing percentage, and a stack of books. &#10;The fifth section shows a horizontal bar graph with four bars, each displaying a percentage. It is accompanied by five award ribbons, and a single orange award ribbon numbered, “1.” &quot;&#10;"/>
          <p:cNvPicPr>
            <a:picLocks noGrp="1" noChangeAspect="1" noChangeArrowheads="1"/>
          </p:cNvPicPr>
          <p:nvPr>
            <p:ph type="pic" sz="quarter" idx="10"/>
          </p:nvPr>
        </p:nvPicPr>
        <p:blipFill>
          <a:blip r:embed="rId2">
            <a:extLst>
              <a:ext uri="{28A0092B-C50C-407E-A947-70E740481C1C}">
                <a14:useLocalDpi xmlns:a14="http://schemas.microsoft.com/office/drawing/2010/main" val="0"/>
              </a:ext>
            </a:extLst>
          </a:blip>
          <a:stretch>
            <a:fillRect/>
          </a:stretch>
        </p:blipFill>
        <p:spPr bwMode="auto">
          <a:xfrm>
            <a:off x="3318510" y="3012687"/>
            <a:ext cx="2430780" cy="28309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Content Placeholder 1"/>
          <p:cNvSpPr>
            <a:spLocks noGrp="1"/>
          </p:cNvSpPr>
          <p:nvPr>
            <p:ph type="body" sz="half" idx="2"/>
          </p:nvPr>
        </p:nvSpPr>
        <p:spPr>
          <a:xfrm>
            <a:off x="519169" y="5867400"/>
            <a:ext cx="8032638" cy="310310"/>
          </a:xfrm>
        </p:spPr>
        <p:txBody>
          <a:bodyPr/>
          <a:lstStyle/>
          <a:p>
            <a:r>
              <a:rPr lang="en-US" sz="1800" b="1" dirty="0"/>
              <a:t>Figure 2-23 </a:t>
            </a:r>
            <a:r>
              <a:rPr lang="en-US" sz="1800" dirty="0"/>
              <a:t>An infographic presents complex concepts at a glance. </a:t>
            </a:r>
          </a:p>
        </p:txBody>
      </p:sp>
    </p:spTree>
    <p:extLst>
      <p:ext uri="{BB962C8B-B14F-4D97-AF65-F5344CB8AC3E}">
        <p14:creationId xmlns:p14="http://schemas.microsoft.com/office/powerpoint/2010/main" val="1165854396"/>
      </p:ext>
    </p:extLst>
  </p:cSld>
  <p:clrMapOvr>
    <a:masterClrMapping/>
  </p:clrMapOvr>
  <p:transition spd="slow"/>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2"/>
          <p:cNvSpPr>
            <a:spLocks noGrp="1"/>
          </p:cNvSpPr>
          <p:nvPr>
            <p:ph type="title"/>
          </p:nvPr>
        </p:nvSpPr>
        <p:spPr/>
        <p:txBody>
          <a:bodyPr/>
          <a:lstStyle/>
          <a:p>
            <a:r>
              <a:rPr lang="en-US" dirty="0"/>
              <a:t>Digital Media on the Web </a:t>
            </a:r>
            <a:r>
              <a:rPr lang="en-US" dirty="0" smtClean="0"/>
              <a:t>(6 </a:t>
            </a:r>
            <a:r>
              <a:rPr lang="en-US" dirty="0"/>
              <a:t>of </a:t>
            </a:r>
            <a:r>
              <a:rPr lang="en-US" dirty="0" smtClean="0"/>
              <a:t>11)</a:t>
            </a:r>
            <a:endParaRPr lang="en-US" altLang="en-US" dirty="0" smtClean="0"/>
          </a:p>
        </p:txBody>
      </p:sp>
      <p:sp>
        <p:nvSpPr>
          <p:cNvPr id="34819" name="Content Placeholder 3"/>
          <p:cNvSpPr>
            <a:spLocks noGrp="1"/>
          </p:cNvSpPr>
          <p:nvPr>
            <p:ph sz="quarter" idx="11"/>
          </p:nvPr>
        </p:nvSpPr>
        <p:spPr>
          <a:xfrm>
            <a:off x="152400" y="1524000"/>
            <a:ext cx="8738226" cy="1371600"/>
          </a:xfrm>
        </p:spPr>
        <p:txBody>
          <a:bodyPr/>
          <a:lstStyle/>
          <a:p>
            <a:r>
              <a:rPr lang="en-US" sz="2800" dirty="0">
                <a:solidFill>
                  <a:srgbClr val="C00000"/>
                </a:solidFill>
              </a:rPr>
              <a:t>Animation</a:t>
            </a:r>
            <a:r>
              <a:rPr lang="en-US" sz="2800" dirty="0"/>
              <a:t> is the appearance of motion created by displaying a series of still images in </a:t>
            </a:r>
            <a:r>
              <a:rPr lang="en-US" sz="2800" dirty="0" smtClean="0"/>
              <a:t>sequence</a:t>
            </a:r>
            <a:endParaRPr lang="en-US" sz="2800" b="1" dirty="0"/>
          </a:p>
        </p:txBody>
      </p:sp>
      <p:sp>
        <p:nvSpPr>
          <p:cNvPr id="5" name="Oval 8"/>
          <p:cNvSpPr>
            <a:spLocks noChangeArrowheads="1"/>
          </p:cNvSpPr>
          <p:nvPr/>
        </p:nvSpPr>
        <p:spPr bwMode="auto">
          <a:xfrm>
            <a:off x="6705600" y="3657600"/>
            <a:ext cx="1447800" cy="1447800"/>
          </a:xfrm>
          <a:prstGeom prst="ellipse">
            <a:avLst/>
          </a:prstGeom>
          <a:solidFill>
            <a:srgbClr val="92D050"/>
          </a:solidFill>
          <a:ln w="9525">
            <a:noFill/>
            <a:round/>
            <a:headEnd/>
            <a:tailEnd/>
          </a:ln>
          <a:effectLst>
            <a:outerShdw dist="107763" dir="2700000" algn="ctr" rotWithShape="0">
              <a:schemeClr val="bg2"/>
            </a:outerShdw>
          </a:effectLst>
        </p:spPr>
        <p:txBody>
          <a:bodyPr wrap="none" anchor="ctr"/>
          <a:lstStyle/>
          <a:p>
            <a:pPr algn="ctr">
              <a:spcBef>
                <a:spcPct val="5000"/>
              </a:spcBef>
              <a:buClr>
                <a:srgbClr val="D94439"/>
              </a:buClr>
              <a:buSzPct val="75000"/>
              <a:buFont typeface="Wingdings" pitchFamily="2" charset="2"/>
              <a:buNone/>
              <a:defRPr/>
            </a:pPr>
            <a:endParaRPr kumimoji="1" lang="en-US" sz="2000" dirty="0">
              <a:solidFill>
                <a:srgbClr val="000000"/>
              </a:solidFill>
              <a:latin typeface="Times New Roman" pitchFamily="18" charset="0"/>
            </a:endParaRPr>
          </a:p>
        </p:txBody>
      </p:sp>
      <p:sp>
        <p:nvSpPr>
          <p:cNvPr id="6" name="Oval 9"/>
          <p:cNvSpPr>
            <a:spLocks noChangeArrowheads="1"/>
          </p:cNvSpPr>
          <p:nvPr/>
        </p:nvSpPr>
        <p:spPr bwMode="auto">
          <a:xfrm>
            <a:off x="5791200" y="3657600"/>
            <a:ext cx="1447800" cy="1447800"/>
          </a:xfrm>
          <a:prstGeom prst="ellipse">
            <a:avLst/>
          </a:prstGeom>
          <a:solidFill>
            <a:srgbClr val="92D050"/>
          </a:solidFill>
          <a:ln w="9525">
            <a:noFill/>
            <a:round/>
            <a:headEnd/>
            <a:tailEnd/>
          </a:ln>
          <a:effectLst>
            <a:outerShdw dist="107763" dir="2700000" algn="ctr" rotWithShape="0">
              <a:schemeClr val="bg2"/>
            </a:outerShdw>
          </a:effectLst>
        </p:spPr>
        <p:txBody>
          <a:bodyPr wrap="none" anchor="ctr"/>
          <a:lstStyle/>
          <a:p>
            <a:pPr algn="ctr">
              <a:defRPr/>
            </a:pPr>
            <a:endParaRPr kumimoji="1" lang="en-US" sz="2000" dirty="0">
              <a:solidFill>
                <a:srgbClr val="000000"/>
              </a:solidFill>
              <a:latin typeface="Times New Roman" pitchFamily="18" charset="0"/>
            </a:endParaRPr>
          </a:p>
        </p:txBody>
      </p:sp>
      <p:sp>
        <p:nvSpPr>
          <p:cNvPr id="7" name="Oval 10"/>
          <p:cNvSpPr>
            <a:spLocks noChangeArrowheads="1"/>
          </p:cNvSpPr>
          <p:nvPr/>
        </p:nvSpPr>
        <p:spPr bwMode="auto">
          <a:xfrm>
            <a:off x="4953000" y="3657600"/>
            <a:ext cx="1447800" cy="1447800"/>
          </a:xfrm>
          <a:prstGeom prst="ellipse">
            <a:avLst/>
          </a:prstGeom>
          <a:solidFill>
            <a:srgbClr val="92D050"/>
          </a:solidFill>
          <a:ln w="9525">
            <a:noFill/>
            <a:round/>
            <a:headEnd/>
            <a:tailEnd/>
          </a:ln>
          <a:effectLst>
            <a:outerShdw dist="107763" dir="2700000" algn="ctr" rotWithShape="0">
              <a:schemeClr val="bg2"/>
            </a:outerShdw>
          </a:effectLst>
        </p:spPr>
        <p:txBody>
          <a:bodyPr wrap="none" anchor="ctr"/>
          <a:lstStyle/>
          <a:p>
            <a:pPr algn="ctr">
              <a:spcBef>
                <a:spcPct val="5000"/>
              </a:spcBef>
              <a:buClr>
                <a:srgbClr val="D94439"/>
              </a:buClr>
              <a:buSzPct val="75000"/>
              <a:buFont typeface="Wingdings" pitchFamily="2" charset="2"/>
              <a:buNone/>
              <a:defRPr/>
            </a:pPr>
            <a:endParaRPr kumimoji="1" lang="en-US" sz="2000" dirty="0">
              <a:solidFill>
                <a:srgbClr val="000000"/>
              </a:solidFill>
              <a:latin typeface="Times New Roman" pitchFamily="18" charset="0"/>
            </a:endParaRPr>
          </a:p>
        </p:txBody>
      </p:sp>
      <p:sp>
        <p:nvSpPr>
          <p:cNvPr id="8" name="Oval 11"/>
          <p:cNvSpPr>
            <a:spLocks noChangeArrowheads="1"/>
          </p:cNvSpPr>
          <p:nvPr/>
        </p:nvSpPr>
        <p:spPr bwMode="auto">
          <a:xfrm>
            <a:off x="4114800" y="3657600"/>
            <a:ext cx="1447800" cy="1447800"/>
          </a:xfrm>
          <a:prstGeom prst="ellipse">
            <a:avLst/>
          </a:prstGeom>
          <a:solidFill>
            <a:srgbClr val="92D050"/>
          </a:solidFill>
          <a:ln w="9525">
            <a:noFill/>
            <a:round/>
            <a:headEnd/>
            <a:tailEnd/>
          </a:ln>
          <a:effectLst>
            <a:outerShdw dist="107763" dir="2700000" algn="ctr" rotWithShape="0">
              <a:schemeClr val="bg2"/>
            </a:outerShdw>
          </a:effectLst>
        </p:spPr>
        <p:txBody>
          <a:bodyPr wrap="none" anchor="ctr"/>
          <a:lstStyle/>
          <a:p>
            <a:pPr algn="ctr">
              <a:spcBef>
                <a:spcPct val="5000"/>
              </a:spcBef>
              <a:buClr>
                <a:srgbClr val="D94439"/>
              </a:buClr>
              <a:buSzPct val="75000"/>
              <a:buFont typeface="Wingdings" pitchFamily="2" charset="2"/>
              <a:buNone/>
              <a:defRPr/>
            </a:pPr>
            <a:endParaRPr kumimoji="1" lang="en-US" sz="2000" dirty="0">
              <a:solidFill>
                <a:srgbClr val="000000"/>
              </a:solidFill>
              <a:latin typeface="Times New Roman" pitchFamily="18" charset="0"/>
            </a:endParaRPr>
          </a:p>
        </p:txBody>
      </p:sp>
      <p:sp>
        <p:nvSpPr>
          <p:cNvPr id="9" name="Oval 12"/>
          <p:cNvSpPr>
            <a:spLocks noChangeArrowheads="1"/>
          </p:cNvSpPr>
          <p:nvPr/>
        </p:nvSpPr>
        <p:spPr bwMode="auto">
          <a:xfrm>
            <a:off x="3276600" y="3657600"/>
            <a:ext cx="1447800" cy="1447800"/>
          </a:xfrm>
          <a:prstGeom prst="ellipse">
            <a:avLst/>
          </a:prstGeom>
          <a:solidFill>
            <a:srgbClr val="92D050"/>
          </a:solidFill>
          <a:ln w="9525">
            <a:noFill/>
            <a:round/>
            <a:headEnd/>
            <a:tailEnd/>
          </a:ln>
          <a:effectLst>
            <a:outerShdw dist="107763" dir="2700000" algn="ctr" rotWithShape="0">
              <a:schemeClr val="bg2"/>
            </a:outerShdw>
          </a:effectLst>
        </p:spPr>
        <p:txBody>
          <a:bodyPr wrap="none" anchor="ctr"/>
          <a:lstStyle/>
          <a:p>
            <a:pPr algn="ctr">
              <a:defRPr/>
            </a:pPr>
            <a:endParaRPr kumimoji="1" lang="en-US" sz="2000" dirty="0">
              <a:solidFill>
                <a:srgbClr val="FFFFCC"/>
              </a:solidFill>
              <a:latin typeface="Times New Roman" pitchFamily="18" charset="0"/>
            </a:endParaRPr>
          </a:p>
        </p:txBody>
      </p:sp>
      <p:sp>
        <p:nvSpPr>
          <p:cNvPr id="10" name="Oval 13"/>
          <p:cNvSpPr>
            <a:spLocks noChangeArrowheads="1"/>
          </p:cNvSpPr>
          <p:nvPr/>
        </p:nvSpPr>
        <p:spPr bwMode="auto">
          <a:xfrm>
            <a:off x="2286000" y="3657600"/>
            <a:ext cx="1447800" cy="1447800"/>
          </a:xfrm>
          <a:prstGeom prst="ellipse">
            <a:avLst/>
          </a:prstGeom>
          <a:solidFill>
            <a:srgbClr val="92D050"/>
          </a:solidFill>
          <a:ln w="9525">
            <a:noFill/>
            <a:round/>
            <a:headEnd/>
            <a:tailEnd/>
          </a:ln>
          <a:effectLst>
            <a:outerShdw dist="107763" dir="2700000" algn="ctr" rotWithShape="0">
              <a:schemeClr val="bg2"/>
            </a:outerShdw>
          </a:effectLst>
        </p:spPr>
        <p:txBody>
          <a:bodyPr wrap="none" anchor="ctr"/>
          <a:lstStyle/>
          <a:p>
            <a:pPr algn="ctr">
              <a:defRPr/>
            </a:pPr>
            <a:endParaRPr kumimoji="1" lang="en-US" sz="2000" dirty="0">
              <a:solidFill>
                <a:srgbClr val="FFFFCC"/>
              </a:solidFill>
              <a:latin typeface="Times New Roman" pitchFamily="18" charset="0"/>
            </a:endParaRPr>
          </a:p>
        </p:txBody>
      </p:sp>
      <p:sp>
        <p:nvSpPr>
          <p:cNvPr id="11" name="Oval 14"/>
          <p:cNvSpPr>
            <a:spLocks noChangeArrowheads="1"/>
          </p:cNvSpPr>
          <p:nvPr/>
        </p:nvSpPr>
        <p:spPr bwMode="auto">
          <a:xfrm>
            <a:off x="1143000" y="3657600"/>
            <a:ext cx="1447800" cy="1447800"/>
          </a:xfrm>
          <a:prstGeom prst="ellipse">
            <a:avLst/>
          </a:prstGeom>
          <a:solidFill>
            <a:srgbClr val="92D050"/>
          </a:solidFill>
          <a:ln w="9525">
            <a:noFill/>
            <a:round/>
            <a:headEnd/>
            <a:tailEnd/>
          </a:ln>
          <a:effectLst>
            <a:outerShdw dist="107763" dir="2700000" algn="ctr" rotWithShape="0">
              <a:schemeClr val="bg2"/>
            </a:outerShdw>
          </a:effectLst>
        </p:spPr>
        <p:txBody>
          <a:bodyPr wrap="none" anchor="ctr"/>
          <a:lstStyle/>
          <a:p>
            <a:pPr algn="ctr"/>
            <a:endParaRPr kumimoji="1" lang="en-US" sz="2000" dirty="0">
              <a:solidFill>
                <a:srgbClr val="FFFFCC"/>
              </a:solidFill>
              <a:latin typeface="Times New Roman" pitchFamily="18" charset="0"/>
            </a:endParaRPr>
          </a:p>
        </p:txBody>
      </p:sp>
      <p:sp>
        <p:nvSpPr>
          <p:cNvPr id="12" name="Oval 11"/>
          <p:cNvSpPr>
            <a:spLocks noChangeArrowheads="1"/>
          </p:cNvSpPr>
          <p:nvPr/>
        </p:nvSpPr>
        <p:spPr bwMode="auto">
          <a:xfrm>
            <a:off x="1143000" y="3657600"/>
            <a:ext cx="1447800" cy="1447800"/>
          </a:xfrm>
          <a:prstGeom prst="ellipse">
            <a:avLst/>
          </a:prstGeom>
          <a:solidFill>
            <a:srgbClr val="92D050"/>
          </a:solidFill>
          <a:ln w="9525">
            <a:noFill/>
            <a:round/>
            <a:headEnd/>
            <a:tailEnd/>
          </a:ln>
          <a:effectLst>
            <a:outerShdw dist="107763" dir="2700000" algn="ctr" rotWithShape="0">
              <a:schemeClr val="bg2"/>
            </a:outerShdw>
          </a:effectLst>
        </p:spPr>
        <p:txBody>
          <a:bodyPr wrap="none" anchor="ctr"/>
          <a:lstStyle/>
          <a:p>
            <a:pPr algn="ctr">
              <a:spcBef>
                <a:spcPct val="5000"/>
              </a:spcBef>
              <a:buClr>
                <a:srgbClr val="D94439"/>
              </a:buClr>
              <a:buSzPct val="75000"/>
              <a:buFont typeface="Wingdings" pitchFamily="2" charset="2"/>
              <a:buNone/>
              <a:defRPr/>
            </a:pPr>
            <a:endParaRPr kumimoji="1" lang="en-US" sz="2000" dirty="0">
              <a:solidFill>
                <a:srgbClr val="000000"/>
              </a:solidFill>
              <a:latin typeface="Times New Roman" pitchFamily="18" charset="0"/>
            </a:endParaRPr>
          </a:p>
        </p:txBody>
      </p:sp>
    </p:spTree>
    <p:extLst>
      <p:ext uri="{BB962C8B-B14F-4D97-AF65-F5344CB8AC3E}">
        <p14:creationId xmlns:p14="http://schemas.microsoft.com/office/powerpoint/2010/main" val="119056600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2000"/>
                                  </p:stCondLst>
                                  <p:childTnLst>
                                    <p:set>
                                      <p:cBhvr>
                                        <p:cTn id="6" dur="1" fill="hold">
                                          <p:stCondLst>
                                            <p:cond delay="499"/>
                                          </p:stCondLst>
                                        </p:cTn>
                                        <p:tgtEl>
                                          <p:spTgt spid="5"/>
                                        </p:tgtEl>
                                        <p:attrNameLst>
                                          <p:attrName>style.visibility</p:attrName>
                                        </p:attrNameLst>
                                      </p:cBhvr>
                                      <p:to>
                                        <p:strVal val="visible"/>
                                      </p:to>
                                    </p:set>
                                  </p:childTnLst>
                                  <p:subTnLst>
                                    <p:set>
                                      <p:cBhvr override="childStyle">
                                        <p:cTn dur="1" fill="hold" display="0" masterRel="nextClick" afterEffect="1"/>
                                        <p:tgtEl>
                                          <p:spTgt spid="5"/>
                                        </p:tgtEl>
                                        <p:attrNameLst>
                                          <p:attrName>style.visibility</p:attrName>
                                        </p:attrNameLst>
                                      </p:cBhvr>
                                      <p:to>
                                        <p:strVal val="hidden"/>
                                      </p:to>
                                    </p:set>
                                  </p:subTnLst>
                                </p:cTn>
                              </p:par>
                            </p:childTnLst>
                          </p:cTn>
                        </p:par>
                        <p:par>
                          <p:cTn id="7" fill="hold">
                            <p:stCondLst>
                              <p:cond delay="2500"/>
                            </p:stCondLst>
                            <p:childTnLst>
                              <p:par>
                                <p:cTn id="8" presetID="1" presetClass="entr" presetSubtype="0" fill="hold" grpId="0" nodeType="afterEffect">
                                  <p:stCondLst>
                                    <p:cond delay="1000"/>
                                  </p:stCondLst>
                                  <p:childTnLst>
                                    <p:set>
                                      <p:cBhvr>
                                        <p:cTn id="9" dur="1" fill="hold">
                                          <p:stCondLst>
                                            <p:cond delay="499"/>
                                          </p:stCondLst>
                                        </p:cTn>
                                        <p:tgtEl>
                                          <p:spTgt spid="6"/>
                                        </p:tgtEl>
                                        <p:attrNameLst>
                                          <p:attrName>style.visibility</p:attrName>
                                        </p:attrNameLst>
                                      </p:cBhvr>
                                      <p:to>
                                        <p:strVal val="visible"/>
                                      </p:to>
                                    </p:set>
                                  </p:childTnLst>
                                  <p:subTnLst>
                                    <p:set>
                                      <p:cBhvr override="childStyle">
                                        <p:cTn dur="1" fill="hold" display="0" masterRel="nextClick" afterEffect="1"/>
                                        <p:tgtEl>
                                          <p:spTgt spid="6"/>
                                        </p:tgtEl>
                                        <p:attrNameLst>
                                          <p:attrName>style.visibility</p:attrName>
                                        </p:attrNameLst>
                                      </p:cBhvr>
                                      <p:to>
                                        <p:strVal val="hidden"/>
                                      </p:to>
                                    </p:set>
                                  </p:subTnLst>
                                </p:cTn>
                              </p:par>
                            </p:childTnLst>
                          </p:cTn>
                        </p:par>
                        <p:par>
                          <p:cTn id="10" fill="hold">
                            <p:stCondLst>
                              <p:cond delay="4000"/>
                            </p:stCondLst>
                            <p:childTnLst>
                              <p:par>
                                <p:cTn id="11" presetID="1" presetClass="entr" presetSubtype="0" fill="hold" grpId="0" nodeType="afterEffect">
                                  <p:stCondLst>
                                    <p:cond delay="1000"/>
                                  </p:stCondLst>
                                  <p:childTnLst>
                                    <p:set>
                                      <p:cBhvr>
                                        <p:cTn id="12" dur="1" fill="hold">
                                          <p:stCondLst>
                                            <p:cond delay="499"/>
                                          </p:stCondLst>
                                        </p:cTn>
                                        <p:tgtEl>
                                          <p:spTgt spid="7"/>
                                        </p:tgtEl>
                                        <p:attrNameLst>
                                          <p:attrName>style.visibility</p:attrName>
                                        </p:attrNameLst>
                                      </p:cBhvr>
                                      <p:to>
                                        <p:strVal val="visible"/>
                                      </p:to>
                                    </p:set>
                                  </p:childTnLst>
                                  <p:subTnLst>
                                    <p:set>
                                      <p:cBhvr override="childStyle">
                                        <p:cTn dur="1" fill="hold" display="0" masterRel="nextClick" afterEffect="1"/>
                                        <p:tgtEl>
                                          <p:spTgt spid="7"/>
                                        </p:tgtEl>
                                        <p:attrNameLst>
                                          <p:attrName>style.visibility</p:attrName>
                                        </p:attrNameLst>
                                      </p:cBhvr>
                                      <p:to>
                                        <p:strVal val="hidden"/>
                                      </p:to>
                                    </p:set>
                                  </p:subTnLst>
                                </p:cTn>
                              </p:par>
                            </p:childTnLst>
                          </p:cTn>
                        </p:par>
                        <p:par>
                          <p:cTn id="13" fill="hold">
                            <p:stCondLst>
                              <p:cond delay="5500"/>
                            </p:stCondLst>
                            <p:childTnLst>
                              <p:par>
                                <p:cTn id="14" presetID="1" presetClass="entr" presetSubtype="0" fill="hold" grpId="0" nodeType="afterEffect">
                                  <p:stCondLst>
                                    <p:cond delay="1000"/>
                                  </p:stCondLst>
                                  <p:childTnLst>
                                    <p:set>
                                      <p:cBhvr>
                                        <p:cTn id="15" dur="1" fill="hold">
                                          <p:stCondLst>
                                            <p:cond delay="499"/>
                                          </p:stCondLst>
                                        </p:cTn>
                                        <p:tgtEl>
                                          <p:spTgt spid="8"/>
                                        </p:tgtEl>
                                        <p:attrNameLst>
                                          <p:attrName>style.visibility</p:attrName>
                                        </p:attrNameLst>
                                      </p:cBhvr>
                                      <p:to>
                                        <p:strVal val="visible"/>
                                      </p:to>
                                    </p:set>
                                  </p:childTnLst>
                                  <p:subTnLst>
                                    <p:set>
                                      <p:cBhvr override="childStyle">
                                        <p:cTn dur="1" fill="hold" display="0" masterRel="nextClick" afterEffect="1"/>
                                        <p:tgtEl>
                                          <p:spTgt spid="8"/>
                                        </p:tgtEl>
                                        <p:attrNameLst>
                                          <p:attrName>style.visibility</p:attrName>
                                        </p:attrNameLst>
                                      </p:cBhvr>
                                      <p:to>
                                        <p:strVal val="hidden"/>
                                      </p:to>
                                    </p:set>
                                  </p:subTnLst>
                                </p:cTn>
                              </p:par>
                            </p:childTnLst>
                          </p:cTn>
                        </p:par>
                        <p:par>
                          <p:cTn id="16" fill="hold">
                            <p:stCondLst>
                              <p:cond delay="7000"/>
                            </p:stCondLst>
                            <p:childTnLst>
                              <p:par>
                                <p:cTn id="17" presetID="1" presetClass="entr" presetSubtype="0" fill="hold" grpId="0" nodeType="afterEffect">
                                  <p:stCondLst>
                                    <p:cond delay="1000"/>
                                  </p:stCondLst>
                                  <p:childTnLst>
                                    <p:set>
                                      <p:cBhvr>
                                        <p:cTn id="18" dur="1" fill="hold">
                                          <p:stCondLst>
                                            <p:cond delay="499"/>
                                          </p:stCondLst>
                                        </p:cTn>
                                        <p:tgtEl>
                                          <p:spTgt spid="9"/>
                                        </p:tgtEl>
                                        <p:attrNameLst>
                                          <p:attrName>style.visibility</p:attrName>
                                        </p:attrNameLst>
                                      </p:cBhvr>
                                      <p:to>
                                        <p:strVal val="visible"/>
                                      </p:to>
                                    </p:set>
                                  </p:childTnLst>
                                  <p:subTnLst>
                                    <p:set>
                                      <p:cBhvr override="childStyle">
                                        <p:cTn dur="1" fill="hold" display="0" masterRel="nextClick" afterEffect="1"/>
                                        <p:tgtEl>
                                          <p:spTgt spid="9"/>
                                        </p:tgtEl>
                                        <p:attrNameLst>
                                          <p:attrName>style.visibility</p:attrName>
                                        </p:attrNameLst>
                                      </p:cBhvr>
                                      <p:to>
                                        <p:strVal val="hidden"/>
                                      </p:to>
                                    </p:set>
                                  </p:subTnLst>
                                </p:cTn>
                              </p:par>
                            </p:childTnLst>
                          </p:cTn>
                        </p:par>
                        <p:par>
                          <p:cTn id="19" fill="hold">
                            <p:stCondLst>
                              <p:cond delay="8500"/>
                            </p:stCondLst>
                            <p:childTnLst>
                              <p:par>
                                <p:cTn id="20" presetID="1" presetClass="entr" presetSubtype="0" fill="hold" grpId="0" nodeType="afterEffect">
                                  <p:stCondLst>
                                    <p:cond delay="1000"/>
                                  </p:stCondLst>
                                  <p:childTnLst>
                                    <p:set>
                                      <p:cBhvr>
                                        <p:cTn id="21" dur="1" fill="hold">
                                          <p:stCondLst>
                                            <p:cond delay="499"/>
                                          </p:stCondLst>
                                        </p:cTn>
                                        <p:tgtEl>
                                          <p:spTgt spid="10"/>
                                        </p:tgtEl>
                                        <p:attrNameLst>
                                          <p:attrName>style.visibility</p:attrName>
                                        </p:attrNameLst>
                                      </p:cBhvr>
                                      <p:to>
                                        <p:strVal val="visible"/>
                                      </p:to>
                                    </p:set>
                                  </p:childTnLst>
                                  <p:subTnLst>
                                    <p:set>
                                      <p:cBhvr override="childStyle">
                                        <p:cTn dur="1" fill="hold" display="0" masterRel="nextClick" afterEffect="1"/>
                                        <p:tgtEl>
                                          <p:spTgt spid="10"/>
                                        </p:tgtEl>
                                        <p:attrNameLst>
                                          <p:attrName>style.visibility</p:attrName>
                                        </p:attrNameLst>
                                      </p:cBhvr>
                                      <p:to>
                                        <p:strVal val="hidden"/>
                                      </p:to>
                                    </p:set>
                                  </p:subTnLst>
                                </p:cTn>
                              </p:par>
                            </p:childTnLst>
                          </p:cTn>
                        </p:par>
                        <p:par>
                          <p:cTn id="22" fill="hold">
                            <p:stCondLst>
                              <p:cond delay="10000"/>
                            </p:stCondLst>
                            <p:childTnLst>
                              <p:par>
                                <p:cTn id="23" presetID="1" presetClass="entr" presetSubtype="0" fill="hold" grpId="0" nodeType="afterEffect">
                                  <p:stCondLst>
                                    <p:cond delay="1000"/>
                                  </p:stCondLst>
                                  <p:childTnLst>
                                    <p:set>
                                      <p:cBhvr>
                                        <p:cTn id="24" dur="1" fill="hold">
                                          <p:stCondLst>
                                            <p:cond delay="499"/>
                                          </p:stCondLst>
                                        </p:cTn>
                                        <p:tgtEl>
                                          <p:spTgt spid="11"/>
                                        </p:tgtEl>
                                        <p:attrNameLst>
                                          <p:attrName>style.visibility</p:attrName>
                                        </p:attrNameLst>
                                      </p:cBhvr>
                                      <p:to>
                                        <p:strVal val="visible"/>
                                      </p:to>
                                    </p:set>
                                  </p:childTnLst>
                                  <p:subTnLst>
                                    <p:set>
                                      <p:cBhvr override="childStyle">
                                        <p:cTn dur="1" fill="hold" display="0" masterRel="nextClick" afterEffect="1"/>
                                        <p:tgtEl>
                                          <p:spTgt spid="11"/>
                                        </p:tgtEl>
                                        <p:attrNameLst>
                                          <p:attrName>style.visibility</p:attrName>
                                        </p:attrNameLst>
                                      </p:cBhvr>
                                      <p:to>
                                        <p:strVal val="hidden"/>
                                      </p:to>
                                    </p:set>
                                  </p:subTnLst>
                                </p:cTn>
                              </p:par>
                            </p:childTnLst>
                          </p:cTn>
                        </p:par>
                        <p:par>
                          <p:cTn id="25" fill="hold">
                            <p:stCondLst>
                              <p:cond delay="11500"/>
                            </p:stCondLst>
                            <p:childTnLst>
                              <p:par>
                                <p:cTn id="26" presetID="2" presetClass="entr" presetSubtype="2" fill="hold" grpId="0" nodeType="afterEffect">
                                  <p:stCondLst>
                                    <p:cond delay="1000"/>
                                  </p:stCondLst>
                                  <p:childTnLst>
                                    <p:set>
                                      <p:cBhvr>
                                        <p:cTn id="27" dur="1" fill="hold">
                                          <p:stCondLst>
                                            <p:cond delay="0"/>
                                          </p:stCondLst>
                                        </p:cTn>
                                        <p:tgtEl>
                                          <p:spTgt spid="12"/>
                                        </p:tgtEl>
                                        <p:attrNameLst>
                                          <p:attrName>style.visibility</p:attrName>
                                        </p:attrNameLst>
                                      </p:cBhvr>
                                      <p:to>
                                        <p:strVal val="visible"/>
                                      </p:to>
                                    </p:set>
                                    <p:anim calcmode="lin" valueType="num">
                                      <p:cBhvr additive="base">
                                        <p:cTn id="28" dur="500" fill="hold"/>
                                        <p:tgtEl>
                                          <p:spTgt spid="12"/>
                                        </p:tgtEl>
                                        <p:attrNameLst>
                                          <p:attrName>ppt_x</p:attrName>
                                        </p:attrNameLst>
                                      </p:cBhvr>
                                      <p:tavLst>
                                        <p:tav tm="0">
                                          <p:val>
                                            <p:strVal val="1+#ppt_w/2"/>
                                          </p:val>
                                        </p:tav>
                                        <p:tav tm="100000">
                                          <p:val>
                                            <p:strVal val="#ppt_x"/>
                                          </p:val>
                                        </p:tav>
                                      </p:tavLst>
                                    </p:anim>
                                    <p:anim calcmode="lin" valueType="num">
                                      <p:cBhvr additive="base">
                                        <p:cTn id="29"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autoUpdateAnimBg="0"/>
      <p:bldP spid="6" grpId="0" animBg="1" autoUpdateAnimBg="0"/>
      <p:bldP spid="7" grpId="0" animBg="1" autoUpdateAnimBg="0"/>
      <p:bldP spid="8" grpId="0" animBg="1" autoUpdateAnimBg="0"/>
      <p:bldP spid="9" grpId="0" animBg="1" autoUpdateAnimBg="0"/>
      <p:bldP spid="10" grpId="0" animBg="1" autoUpdateAnimBg="0"/>
      <p:bldP spid="11" grpId="0" animBg="1" autoUpdateAnimBg="0"/>
      <p:bldP spid="12" grpId="0" animBg="1" autoUpdateAnimBg="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2"/>
          <p:cNvSpPr>
            <a:spLocks noGrp="1"/>
          </p:cNvSpPr>
          <p:nvPr>
            <p:ph type="title"/>
          </p:nvPr>
        </p:nvSpPr>
        <p:spPr/>
        <p:txBody>
          <a:bodyPr/>
          <a:lstStyle/>
          <a:p>
            <a:r>
              <a:rPr lang="en-US" dirty="0"/>
              <a:t>Digital Media on the Web </a:t>
            </a:r>
            <a:r>
              <a:rPr lang="en-US" dirty="0" smtClean="0"/>
              <a:t>(7 </a:t>
            </a:r>
            <a:r>
              <a:rPr lang="en-US" dirty="0"/>
              <a:t>of </a:t>
            </a:r>
            <a:r>
              <a:rPr lang="en-US" dirty="0" smtClean="0"/>
              <a:t>11)</a:t>
            </a:r>
            <a:endParaRPr lang="en-US" altLang="en-US" dirty="0" smtClean="0"/>
          </a:p>
        </p:txBody>
      </p:sp>
      <p:sp>
        <p:nvSpPr>
          <p:cNvPr id="5" name="Content Placeholder 4"/>
          <p:cNvSpPr>
            <a:spLocks noGrp="1"/>
          </p:cNvSpPr>
          <p:nvPr>
            <p:ph idx="1"/>
          </p:nvPr>
        </p:nvSpPr>
        <p:spPr>
          <a:xfrm>
            <a:off x="533400" y="1385456"/>
            <a:ext cx="7966364" cy="2348344"/>
          </a:xfrm>
        </p:spPr>
        <p:txBody>
          <a:bodyPr/>
          <a:lstStyle/>
          <a:p>
            <a:r>
              <a:rPr lang="en-US" sz="2800" dirty="0"/>
              <a:t>Audio includes music, speech, or any other sound</a:t>
            </a:r>
          </a:p>
          <a:p>
            <a:pPr lvl="1"/>
            <a:r>
              <a:rPr lang="en-US" dirty="0"/>
              <a:t>Compressed to reduce file size</a:t>
            </a:r>
          </a:p>
          <a:p>
            <a:r>
              <a:rPr lang="en-US" sz="2800" dirty="0"/>
              <a:t>You listen to audio on your computer using a media </a:t>
            </a:r>
            <a:r>
              <a:rPr lang="en-US" sz="2800" dirty="0" smtClean="0"/>
              <a:t>player</a:t>
            </a:r>
            <a:endParaRPr lang="en-US" dirty="0"/>
          </a:p>
        </p:txBody>
      </p:sp>
    </p:spTree>
    <p:extLst>
      <p:ext uri="{BB962C8B-B14F-4D97-AF65-F5344CB8AC3E}">
        <p14:creationId xmlns:p14="http://schemas.microsoft.com/office/powerpoint/2010/main" val="3992501163"/>
      </p:ext>
    </p:extLst>
  </p:cSld>
  <p:clrMapOvr>
    <a:masterClrMapping/>
  </p:clrMapOv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2"/>
          <p:cNvSpPr>
            <a:spLocks noGrp="1"/>
          </p:cNvSpPr>
          <p:nvPr>
            <p:ph type="title"/>
          </p:nvPr>
        </p:nvSpPr>
        <p:spPr/>
        <p:txBody>
          <a:bodyPr/>
          <a:lstStyle/>
          <a:p>
            <a:r>
              <a:rPr lang="en-US" dirty="0"/>
              <a:t>Digital Media on the Web </a:t>
            </a:r>
            <a:r>
              <a:rPr lang="en-US" dirty="0" smtClean="0"/>
              <a:t>(8 </a:t>
            </a:r>
            <a:r>
              <a:rPr lang="en-US" dirty="0"/>
              <a:t>of </a:t>
            </a:r>
            <a:r>
              <a:rPr lang="en-US" dirty="0" smtClean="0"/>
              <a:t>11)</a:t>
            </a:r>
            <a:endParaRPr lang="en-US" altLang="en-US" dirty="0" smtClean="0"/>
          </a:p>
        </p:txBody>
      </p:sp>
      <p:pic>
        <p:nvPicPr>
          <p:cNvPr id="7" name="Picture 2" descr="A photo shows the Windows Media Player playing a song from the playlist on the right. &#10;"/>
          <p:cNvPicPr>
            <a:picLocks noGrp="1" noChangeAspect="1" noChangeArrowheads="1"/>
          </p:cNvPicPr>
          <p:nvPr>
            <p:ph type="pic" sz="quarter" idx="10"/>
          </p:nvPr>
        </p:nvPicPr>
        <p:blipFill>
          <a:blip r:embed="rId2">
            <a:extLst>
              <a:ext uri="{28A0092B-C50C-407E-A947-70E740481C1C}">
                <a14:useLocalDpi xmlns:a14="http://schemas.microsoft.com/office/drawing/2010/main" val="0"/>
              </a:ext>
            </a:extLst>
          </a:blip>
          <a:stretch>
            <a:fillRect/>
          </a:stretch>
        </p:blipFill>
        <p:spPr bwMode="auto">
          <a:xfrm>
            <a:off x="1935194" y="1676400"/>
            <a:ext cx="5140262" cy="32731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Content Placeholder 1"/>
          <p:cNvSpPr>
            <a:spLocks noGrp="1"/>
          </p:cNvSpPr>
          <p:nvPr>
            <p:ph type="body" sz="half" idx="2"/>
          </p:nvPr>
        </p:nvSpPr>
        <p:spPr>
          <a:xfrm>
            <a:off x="519169" y="5181600"/>
            <a:ext cx="8032638" cy="665175"/>
          </a:xfrm>
        </p:spPr>
        <p:txBody>
          <a:bodyPr/>
          <a:lstStyle/>
          <a:p>
            <a:r>
              <a:rPr lang="en-US" sz="1800" b="1" dirty="0"/>
              <a:t>Figure 2-24 </a:t>
            </a:r>
            <a:r>
              <a:rPr lang="en-US" sz="1800" dirty="0"/>
              <a:t>Windows Media Player is a popular media player, through which you can listen to music and watch video. </a:t>
            </a:r>
          </a:p>
        </p:txBody>
      </p:sp>
    </p:spTree>
    <p:extLst>
      <p:ext uri="{BB962C8B-B14F-4D97-AF65-F5344CB8AC3E}">
        <p14:creationId xmlns:p14="http://schemas.microsoft.com/office/powerpoint/2010/main" val="2901228322"/>
      </p:ext>
    </p:extLst>
  </p:cSld>
  <p:clrMapOvr>
    <a:masterClrMapping/>
  </p:clrMapOv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itle 2"/>
          <p:cNvSpPr>
            <a:spLocks noGrp="1"/>
          </p:cNvSpPr>
          <p:nvPr>
            <p:ph type="title"/>
          </p:nvPr>
        </p:nvSpPr>
        <p:spPr/>
        <p:txBody>
          <a:bodyPr/>
          <a:lstStyle/>
          <a:p>
            <a:r>
              <a:rPr lang="en-US" dirty="0"/>
              <a:t>Digital Media on the Web </a:t>
            </a:r>
            <a:r>
              <a:rPr lang="en-US" dirty="0" smtClean="0"/>
              <a:t>(9 </a:t>
            </a:r>
            <a:r>
              <a:rPr lang="en-US" dirty="0"/>
              <a:t>of </a:t>
            </a:r>
            <a:r>
              <a:rPr lang="en-US" dirty="0" smtClean="0"/>
              <a:t>11)</a:t>
            </a:r>
            <a:endParaRPr lang="en-US" altLang="en-US" dirty="0" smtClean="0"/>
          </a:p>
        </p:txBody>
      </p:sp>
      <p:sp>
        <p:nvSpPr>
          <p:cNvPr id="37891" name="Content Placeholder 3"/>
          <p:cNvSpPr>
            <a:spLocks noGrp="1"/>
          </p:cNvSpPr>
          <p:nvPr>
            <p:ph idx="1"/>
          </p:nvPr>
        </p:nvSpPr>
        <p:spPr>
          <a:xfrm>
            <a:off x="228600" y="1295401"/>
            <a:ext cx="8763000" cy="1905000"/>
          </a:xfrm>
        </p:spPr>
        <p:txBody>
          <a:bodyPr>
            <a:normAutofit/>
          </a:bodyPr>
          <a:lstStyle/>
          <a:p>
            <a:r>
              <a:rPr lang="en-US" sz="2800" dirty="0"/>
              <a:t>Video consists of images displayed in motion</a:t>
            </a:r>
          </a:p>
          <a:p>
            <a:r>
              <a:rPr lang="en-US" sz="2800" b="1" dirty="0"/>
              <a:t>Virtual reality</a:t>
            </a:r>
            <a:r>
              <a:rPr lang="en-US" sz="2800" dirty="0"/>
              <a:t> (VR) is the use of computers to simulate a real or imagined environment that appears as a three-dimensional (3-D) </a:t>
            </a:r>
            <a:r>
              <a:rPr lang="en-US" sz="2800" dirty="0" smtClean="0"/>
              <a:t>space</a:t>
            </a:r>
            <a:endParaRPr lang="en-US" altLang="en-US" sz="2800" dirty="0" smtClean="0"/>
          </a:p>
        </p:txBody>
      </p:sp>
    </p:spTree>
    <p:extLst>
      <p:ext uri="{BB962C8B-B14F-4D97-AF65-F5344CB8AC3E}">
        <p14:creationId xmlns:p14="http://schemas.microsoft.com/office/powerpoint/2010/main" val="2956222072"/>
      </p:ext>
    </p:extLst>
  </p:cSld>
  <p:clrMapOvr>
    <a:masterClrMapping/>
  </p:clrMapOv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Digital Media on the Web </a:t>
            </a:r>
            <a:r>
              <a:rPr lang="en-US" dirty="0" smtClean="0"/>
              <a:t>(10 </a:t>
            </a:r>
            <a:r>
              <a:rPr lang="en-US" dirty="0"/>
              <a:t>of </a:t>
            </a:r>
            <a:r>
              <a:rPr lang="en-US" dirty="0" smtClean="0"/>
              <a:t>11)</a:t>
            </a:r>
            <a:endParaRPr lang="en-US" dirty="0"/>
          </a:p>
        </p:txBody>
      </p:sp>
      <p:pic>
        <p:nvPicPr>
          <p:cNvPr id="13" name="Picture 2" descr="A photo shows a VR world of the Gemini 7 space capsule, accessible through a computer or mobile device. &#10;"/>
          <p:cNvPicPr>
            <a:picLocks noGrp="1" noChangeAspect="1" noChangeArrowheads="1"/>
          </p:cNvPicPr>
          <p:nvPr>
            <p:ph type="pic" sz="quarter" idx="10"/>
          </p:nvPr>
        </p:nvPicPr>
        <p:blipFill>
          <a:blip r:embed="rId2">
            <a:extLst>
              <a:ext uri="{28A0092B-C50C-407E-A947-70E740481C1C}">
                <a14:useLocalDpi xmlns:a14="http://schemas.microsoft.com/office/drawing/2010/main" val="0"/>
              </a:ext>
            </a:extLst>
          </a:blip>
          <a:stretch>
            <a:fillRect/>
          </a:stretch>
        </p:blipFill>
        <p:spPr bwMode="auto">
          <a:xfrm>
            <a:off x="2534516" y="1659712"/>
            <a:ext cx="3636818" cy="3140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Content Placeholder 8"/>
          <p:cNvSpPr>
            <a:spLocks noGrp="1"/>
          </p:cNvSpPr>
          <p:nvPr>
            <p:ph type="body" sz="half" idx="2"/>
          </p:nvPr>
        </p:nvSpPr>
        <p:spPr>
          <a:xfrm>
            <a:off x="519169" y="4953000"/>
            <a:ext cx="8032638" cy="1219200"/>
          </a:xfrm>
        </p:spPr>
        <p:txBody>
          <a:bodyPr/>
          <a:lstStyle/>
          <a:p>
            <a:r>
              <a:rPr lang="en-US" sz="1800" b="1" dirty="0"/>
              <a:t>Figure 2-25 </a:t>
            </a:r>
            <a:r>
              <a:rPr lang="en-US" sz="1800" dirty="0"/>
              <a:t>Users can explore a VR world using a touch screen or their input device. For example, users can explore the inside of the Gemini 7 space capsule, located at the Smithsonian Air and Space Museum in Washington, D.C., from their computer or mobile device. </a:t>
            </a:r>
            <a:endParaRPr lang="en-US" dirty="0"/>
          </a:p>
        </p:txBody>
      </p:sp>
    </p:spTree>
    <p:extLst>
      <p:ext uri="{BB962C8B-B14F-4D97-AF65-F5344CB8AC3E}">
        <p14:creationId xmlns:p14="http://schemas.microsoft.com/office/powerpoint/2010/main" val="1206542206"/>
      </p:ext>
    </p:extLst>
  </p:cSld>
  <p:clrMapOvr>
    <a:masterClrMapping/>
  </p:clrMapOvr>
  <p:transition spd="slow"/>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2"/>
          <p:cNvSpPr>
            <a:spLocks noGrp="1"/>
          </p:cNvSpPr>
          <p:nvPr>
            <p:ph type="title"/>
          </p:nvPr>
        </p:nvSpPr>
        <p:spPr>
          <a:xfrm>
            <a:off x="533400" y="0"/>
            <a:ext cx="8032638" cy="829761"/>
          </a:xfrm>
        </p:spPr>
        <p:txBody>
          <a:bodyPr>
            <a:noAutofit/>
          </a:bodyPr>
          <a:lstStyle/>
          <a:p>
            <a:r>
              <a:rPr lang="en-US" dirty="0"/>
              <a:t>The Internet </a:t>
            </a:r>
            <a:r>
              <a:rPr lang="en-US" dirty="0" smtClean="0"/>
              <a:t>(1 of </a:t>
            </a:r>
            <a:r>
              <a:rPr lang="en-US" dirty="0"/>
              <a:t>3)</a:t>
            </a:r>
            <a:endParaRPr lang="en-US" dirty="0" smtClean="0"/>
          </a:p>
        </p:txBody>
      </p:sp>
      <p:sp>
        <p:nvSpPr>
          <p:cNvPr id="6147" name="Content Placeholder 3"/>
          <p:cNvSpPr>
            <a:spLocks noGrp="1"/>
          </p:cNvSpPr>
          <p:nvPr>
            <p:ph sz="quarter" idx="11"/>
          </p:nvPr>
        </p:nvSpPr>
        <p:spPr>
          <a:xfrm>
            <a:off x="304800" y="1063337"/>
            <a:ext cx="8763000" cy="1454727"/>
          </a:xfrm>
        </p:spPr>
        <p:txBody>
          <a:bodyPr/>
          <a:lstStyle/>
          <a:p>
            <a:r>
              <a:rPr lang="en-US" dirty="0"/>
              <a:t>The Internet is a worldwide collection of networks that connects millions of businesses, government agencies, educational institutions, and </a:t>
            </a:r>
            <a:r>
              <a:rPr lang="en-US" dirty="0" smtClean="0"/>
              <a:t>individuals</a:t>
            </a:r>
            <a:r>
              <a:rPr lang="en-US" altLang="en-US" sz="2600" dirty="0" smtClean="0"/>
              <a:t> </a:t>
            </a:r>
          </a:p>
        </p:txBody>
      </p:sp>
      <p:pic>
        <p:nvPicPr>
          <p:cNvPr id="8" name="Picture 2" descr="An illustration shows electronic gadgets using internet services with a background of the world map indicating worldwide access of the internet. A laptop and a smartphone in the illustration display access to various households such as like smart TV, light setting, surveillance camera and so on in the screen. A tablet and another smart phone display a message being sent or posted in the internet. Another laptop shows a smart watch with video call on the screen.&#10;"/>
          <p:cNvPicPr>
            <a:picLocks noGrp="1" noChangeAspect="1" noChangeArrowheads="1"/>
          </p:cNvPicPr>
          <p:nvPr>
            <p:ph type="pic" sz="quarter" idx="10"/>
          </p:nvPr>
        </p:nvPicPr>
        <p:blipFill>
          <a:blip r:embed="rId2">
            <a:extLst>
              <a:ext uri="{28A0092B-C50C-407E-A947-70E740481C1C}">
                <a14:useLocalDpi xmlns:a14="http://schemas.microsoft.com/office/drawing/2010/main" val="0"/>
              </a:ext>
            </a:extLst>
          </a:blip>
          <a:srcRect l="4654" r="4654"/>
          <a:stretch>
            <a:fillRect/>
          </a:stretch>
        </p:blipFill>
        <p:spPr bwMode="auto">
          <a:xfrm>
            <a:off x="2286000" y="2971800"/>
            <a:ext cx="4343400" cy="2209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Content Placeholder 1"/>
          <p:cNvSpPr>
            <a:spLocks noGrp="1"/>
          </p:cNvSpPr>
          <p:nvPr>
            <p:ph type="body" sz="half" idx="2"/>
          </p:nvPr>
        </p:nvSpPr>
        <p:spPr/>
        <p:txBody>
          <a:bodyPr/>
          <a:lstStyle/>
          <a:p>
            <a:r>
              <a:rPr lang="en-US" b="1" dirty="0" smtClean="0"/>
              <a:t>Figure 2-1 </a:t>
            </a:r>
            <a:r>
              <a:rPr lang="en-US" dirty="0" smtClean="0"/>
              <a:t>People around the world use the internet in daily activities, such as accessing information, exchanging messages, and conversing with others from their computers and mobile devices.</a:t>
            </a:r>
            <a:endParaRPr lang="en-US" dirty="0"/>
          </a:p>
        </p:txBody>
      </p:sp>
    </p:spTree>
    <p:extLst>
      <p:ext uri="{BB962C8B-B14F-4D97-AF65-F5344CB8AC3E}">
        <p14:creationId xmlns:p14="http://schemas.microsoft.com/office/powerpoint/2010/main" val="3506206623"/>
      </p:ext>
    </p:extLst>
  </p:cSld>
  <p:clrMapOvr>
    <a:masterClrMapping/>
  </p:clrMapOv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Digital Media on the Web (</a:t>
            </a:r>
            <a:r>
              <a:rPr lang="en-US" dirty="0" smtClean="0"/>
              <a:t>11 </a:t>
            </a:r>
            <a:r>
              <a:rPr lang="en-US" dirty="0"/>
              <a:t>of 11)</a:t>
            </a:r>
          </a:p>
        </p:txBody>
      </p:sp>
      <p:sp>
        <p:nvSpPr>
          <p:cNvPr id="7" name="Content Placeholder 6"/>
          <p:cNvSpPr>
            <a:spLocks noGrp="1"/>
          </p:cNvSpPr>
          <p:nvPr>
            <p:ph idx="1"/>
          </p:nvPr>
        </p:nvSpPr>
        <p:spPr>
          <a:xfrm>
            <a:off x="228600" y="1493345"/>
            <a:ext cx="8763000" cy="868855"/>
          </a:xfrm>
        </p:spPr>
        <p:txBody>
          <a:bodyPr/>
          <a:lstStyle/>
          <a:p>
            <a:pPr lvl="0"/>
            <a:r>
              <a:rPr lang="en-US" sz="2800" dirty="0"/>
              <a:t>A </a:t>
            </a:r>
            <a:r>
              <a:rPr lang="en-US" sz="2800" dirty="0">
                <a:solidFill>
                  <a:srgbClr val="C00000"/>
                </a:solidFill>
              </a:rPr>
              <a:t>plug-in</a:t>
            </a:r>
            <a:r>
              <a:rPr lang="en-US" sz="2800" dirty="0"/>
              <a:t>, </a:t>
            </a:r>
            <a:r>
              <a:rPr lang="en-US" sz="2800" dirty="0" smtClean="0">
                <a:solidFill>
                  <a:srgbClr val="C00000"/>
                </a:solidFill>
              </a:rPr>
              <a:t>add-on</a:t>
            </a:r>
            <a:r>
              <a:rPr lang="en-US" sz="2800" dirty="0"/>
              <a:t>, </a:t>
            </a:r>
            <a:r>
              <a:rPr lang="en-US" dirty="0"/>
              <a:t>or </a:t>
            </a:r>
            <a:r>
              <a:rPr lang="en-US" dirty="0" smtClean="0">
                <a:solidFill>
                  <a:srgbClr val="C00000"/>
                </a:solidFill>
              </a:rPr>
              <a:t>extension</a:t>
            </a:r>
            <a:r>
              <a:rPr lang="en-US" dirty="0" smtClean="0"/>
              <a:t> is </a:t>
            </a:r>
            <a:r>
              <a:rPr lang="en-US" sz="2800" dirty="0"/>
              <a:t>a program that extends the capability of a </a:t>
            </a:r>
            <a:r>
              <a:rPr lang="en-US" sz="2800" dirty="0" smtClean="0"/>
              <a:t>browser</a:t>
            </a:r>
            <a:endParaRPr lang="en-US" sz="2800" dirty="0"/>
          </a:p>
        </p:txBody>
      </p:sp>
    </p:spTree>
    <p:extLst>
      <p:ext uri="{BB962C8B-B14F-4D97-AF65-F5344CB8AC3E}">
        <p14:creationId xmlns:p14="http://schemas.microsoft.com/office/powerpoint/2010/main" val="2194004813"/>
      </p:ext>
    </p:extLst>
  </p:cSld>
  <p:clrMapOvr>
    <a:masterClrMapping/>
  </p:clrMapOvr>
  <p:transition spd="slow"/>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dirty="0"/>
              <a:t>Other Internet Services </a:t>
            </a:r>
            <a:r>
              <a:rPr lang="en-US" dirty="0" smtClean="0"/>
              <a:t>(1 of 7)</a:t>
            </a:r>
            <a:endParaRPr lang="en-US" dirty="0"/>
          </a:p>
        </p:txBody>
      </p:sp>
      <p:sp>
        <p:nvSpPr>
          <p:cNvPr id="7" name="Content Placeholder 6"/>
          <p:cNvSpPr>
            <a:spLocks noGrp="1"/>
          </p:cNvSpPr>
          <p:nvPr>
            <p:ph idx="1"/>
          </p:nvPr>
        </p:nvSpPr>
        <p:spPr>
          <a:xfrm>
            <a:off x="228600" y="1295400"/>
            <a:ext cx="8763000" cy="1828800"/>
          </a:xfrm>
        </p:spPr>
        <p:txBody>
          <a:bodyPr/>
          <a:lstStyle/>
          <a:p>
            <a:r>
              <a:rPr lang="en-US" sz="2600" b="1" dirty="0"/>
              <a:t>Email </a:t>
            </a:r>
            <a:r>
              <a:rPr lang="en-US" sz="2600" dirty="0"/>
              <a:t>is the transmission of messages and files via a computer network</a:t>
            </a:r>
          </a:p>
          <a:p>
            <a:r>
              <a:rPr lang="en-US" sz="2600" dirty="0"/>
              <a:t>An </a:t>
            </a:r>
            <a:r>
              <a:rPr lang="en-US" sz="2600" b="1" dirty="0"/>
              <a:t>email program</a:t>
            </a:r>
            <a:r>
              <a:rPr lang="en-US" sz="2600" dirty="0"/>
              <a:t> allows you to create, send, receive, forward, store, print, and delete email </a:t>
            </a:r>
            <a:r>
              <a:rPr lang="en-US" sz="2600" dirty="0" smtClean="0"/>
              <a:t>messages</a:t>
            </a:r>
            <a:endParaRPr lang="en-US" sz="2600" dirty="0"/>
          </a:p>
        </p:txBody>
      </p:sp>
      <p:pic>
        <p:nvPicPr>
          <p:cNvPr id="4" name="Picture 5" descr="&quot;An illustration shows the four steps involved in how an email message may travel from a sender to a receiver with accompanying photos at each steps as follows:&#10;Step 1:&#10;Using an email program, you create and send a message on a computer or mobile device. Accompanying photo shows an email message on the screen of a desktop computer.&#10;Step 2:&#10;Your email program contacts software on the outgoing mail server. Accompanying photo shows a server.&#10;Step 3:&#10;Software on the outgoing mail server determines the best route for the data and sends the message, which travels along Internet routers to the recipient's incoming mail server. Accompanying photo shows the two internet routers.&#10;Step 4:&#10;When the recipient uses an email program to check for email messages, the message transfers from the incoming mail server to the recipient's computer or mobile device. Accompanying photos show an incoming mail service illustrated as a rack from where it transfers the email to a smartphone. The photo also shows a new email received on the screen of the smartphone.&quot;&#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5047" y="3093714"/>
            <a:ext cx="4646753" cy="2773686"/>
          </a:xfrm>
          <a:prstGeom prst="rect">
            <a:avLst/>
          </a:prstGeom>
        </p:spPr>
      </p:pic>
      <p:sp>
        <p:nvSpPr>
          <p:cNvPr id="5" name="Content Placeholder 3"/>
          <p:cNvSpPr txBox="1">
            <a:spLocks/>
          </p:cNvSpPr>
          <p:nvPr/>
        </p:nvSpPr>
        <p:spPr>
          <a:xfrm>
            <a:off x="228600" y="5888025"/>
            <a:ext cx="8610600" cy="284175"/>
          </a:xfrm>
          <a:prstGeom prst="rect">
            <a:avLst/>
          </a:prstGeom>
        </p:spPr>
        <p:txBody>
          <a:bodyPr/>
          <a:lstStyle>
            <a:lvl1pPr marL="457200" indent="-457200" algn="l" rtl="0" eaLnBrk="1" fontAlgn="base" hangingPunct="1">
              <a:spcBef>
                <a:spcPct val="20000"/>
              </a:spcBef>
              <a:spcAft>
                <a:spcPct val="0"/>
              </a:spcAft>
              <a:buClr>
                <a:srgbClr val="8A288F"/>
              </a:buClr>
              <a:buFont typeface="Arial" charset="0"/>
              <a:buChar char="•"/>
              <a:defRPr sz="2800" kern="1200">
                <a:solidFill>
                  <a:schemeClr val="tx1"/>
                </a:solidFill>
                <a:latin typeface="Arial" pitchFamily="34" charset="0"/>
                <a:ea typeface="Verdana" pitchFamily="34" charset="0"/>
                <a:cs typeface="Arial" pitchFamily="34" charset="0"/>
              </a:defRPr>
            </a:lvl1pPr>
            <a:lvl2pPr marL="914400" indent="-457200" algn="l" rtl="0" eaLnBrk="1" fontAlgn="base" hangingPunct="1">
              <a:spcBef>
                <a:spcPct val="20000"/>
              </a:spcBef>
              <a:spcAft>
                <a:spcPct val="0"/>
              </a:spcAft>
              <a:buClr>
                <a:srgbClr val="8A288F"/>
              </a:buClr>
              <a:buFont typeface="Arial" charset="0"/>
              <a:buChar char="–"/>
              <a:defRPr sz="2400" kern="1200">
                <a:solidFill>
                  <a:schemeClr val="tx1"/>
                </a:solidFill>
                <a:latin typeface="Arial" pitchFamily="34" charset="0"/>
                <a:ea typeface="Verdana" pitchFamily="34" charset="0"/>
                <a:cs typeface="Arial" pitchFamily="34" charset="0"/>
              </a:defRPr>
            </a:lvl2pPr>
            <a:lvl3pPr marL="1371600" indent="-457200" algn="l" rtl="0" eaLnBrk="1" fontAlgn="base" hangingPunct="1">
              <a:spcBef>
                <a:spcPct val="20000"/>
              </a:spcBef>
              <a:spcAft>
                <a:spcPct val="0"/>
              </a:spcAft>
              <a:buClr>
                <a:srgbClr val="8A288F"/>
              </a:buClr>
              <a:buFont typeface="Wingdings" pitchFamily="2" charset="2"/>
              <a:buChar char="§"/>
              <a:defRPr sz="2000" kern="1200">
                <a:solidFill>
                  <a:schemeClr val="tx1"/>
                </a:solidFill>
                <a:latin typeface="Arial" pitchFamily="34" charset="0"/>
                <a:ea typeface="Verdana" pitchFamily="34" charset="0"/>
                <a:cs typeface="Arial" pitchFamily="34" charset="0"/>
              </a:defRPr>
            </a:lvl3pPr>
            <a:lvl4pPr marL="1828800" indent="-457200" algn="l" rtl="0" eaLnBrk="1" fontAlgn="base" hangingPunct="1">
              <a:spcBef>
                <a:spcPct val="20000"/>
              </a:spcBef>
              <a:spcAft>
                <a:spcPct val="0"/>
              </a:spcAft>
              <a:buClr>
                <a:srgbClr val="8A288F"/>
              </a:buClr>
              <a:buFont typeface="Courier New" pitchFamily="49" charset="0"/>
              <a:buChar char="o"/>
              <a:defRPr sz="2000" kern="1200">
                <a:solidFill>
                  <a:schemeClr val="tx1"/>
                </a:solidFill>
                <a:latin typeface="Arial" pitchFamily="34" charset="0"/>
                <a:ea typeface="Verdana" pitchFamily="34" charset="0"/>
                <a:cs typeface="Arial" pitchFamily="34" charset="0"/>
              </a:defRPr>
            </a:lvl4pPr>
            <a:lvl5pPr marL="2286000" indent="-457200" algn="l" rtl="0" eaLnBrk="1" fontAlgn="base" hangingPunct="1">
              <a:spcBef>
                <a:spcPct val="20000"/>
              </a:spcBef>
              <a:spcAft>
                <a:spcPct val="0"/>
              </a:spcAft>
              <a:buClr>
                <a:srgbClr val="8A288F"/>
              </a:buClr>
              <a:buFont typeface="Arial" charset="0"/>
              <a:buChar char="»"/>
              <a:defRPr sz="2000" kern="1200">
                <a:solidFill>
                  <a:schemeClr val="tx1"/>
                </a:solidFill>
                <a:latin typeface="Arial" pitchFamily="34" charset="0"/>
                <a:ea typeface="Verdana" pitchFamily="34" charset="0"/>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600" b="1" dirty="0" smtClean="0"/>
              <a:t>Figure 2-26 </a:t>
            </a:r>
            <a:r>
              <a:rPr lang="en-US" sz="1600" dirty="0" smtClean="0"/>
              <a:t>This figure shows how an email message may travel from a sender to a receiver.</a:t>
            </a:r>
            <a:endParaRPr lang="en-US" sz="1600" dirty="0"/>
          </a:p>
        </p:txBody>
      </p:sp>
    </p:spTree>
    <p:extLst>
      <p:ext uri="{BB962C8B-B14F-4D97-AF65-F5344CB8AC3E}">
        <p14:creationId xmlns:p14="http://schemas.microsoft.com/office/powerpoint/2010/main" val="1946373611"/>
      </p:ext>
    </p:extLst>
  </p:cSld>
  <p:clrMapOvr>
    <a:masterClrMapping/>
  </p:clrMapOvr>
  <p:transition spd="slow"/>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519169" y="516755"/>
            <a:ext cx="8032638" cy="685753"/>
          </a:xfrm>
        </p:spPr>
        <p:txBody>
          <a:bodyPr>
            <a:normAutofit/>
          </a:bodyPr>
          <a:lstStyle/>
          <a:p>
            <a:r>
              <a:rPr lang="en-US" dirty="0"/>
              <a:t>Other Internet Services </a:t>
            </a:r>
            <a:r>
              <a:rPr lang="en-US" dirty="0" smtClean="0"/>
              <a:t>(2 of 7)</a:t>
            </a:r>
            <a:endParaRPr lang="en-US" dirty="0"/>
          </a:p>
        </p:txBody>
      </p:sp>
      <p:sp>
        <p:nvSpPr>
          <p:cNvPr id="7" name="Content Placeholder 6"/>
          <p:cNvSpPr>
            <a:spLocks noGrp="1"/>
          </p:cNvSpPr>
          <p:nvPr>
            <p:ph sz="quarter" idx="11"/>
          </p:nvPr>
        </p:nvSpPr>
        <p:spPr>
          <a:xfrm>
            <a:off x="488754" y="1342033"/>
            <a:ext cx="8426645" cy="1096367"/>
          </a:xfrm>
        </p:spPr>
        <p:txBody>
          <a:bodyPr/>
          <a:lstStyle/>
          <a:p>
            <a:r>
              <a:rPr lang="en-US" sz="2800" dirty="0"/>
              <a:t>An </a:t>
            </a:r>
            <a:r>
              <a:rPr lang="en-US" sz="2800" b="1" dirty="0"/>
              <a:t>email list</a:t>
            </a:r>
            <a:r>
              <a:rPr lang="en-US" sz="2800" dirty="0"/>
              <a:t> is a group of email addresses used for mass distribution of a </a:t>
            </a:r>
            <a:r>
              <a:rPr lang="en-US" sz="2800" dirty="0" smtClean="0"/>
              <a:t>message</a:t>
            </a:r>
            <a:endParaRPr lang="en-US" dirty="0"/>
          </a:p>
        </p:txBody>
      </p:sp>
      <p:pic>
        <p:nvPicPr>
          <p:cNvPr id="11" name="Picture 2" descr="A screenshot shows the Newsletters and Alters page of Foxnews.com. A callout reading, “email address entered,” points toward a box which contains the email address of a user. Another callout reading, “click to subscribe to selected mailing lists,” points toward the “Submit Subscriptions” button.&#10;"/>
          <p:cNvPicPr>
            <a:picLocks noGrp="1" noChangeAspect="1" noChangeArrowheads="1"/>
          </p:cNvPicPr>
          <p:nvPr>
            <p:ph type="pic" sz="quarter" idx="10"/>
          </p:nvPr>
        </p:nvPicPr>
        <p:blipFill>
          <a:blip r:embed="rId2">
            <a:extLst>
              <a:ext uri="{28A0092B-C50C-407E-A947-70E740481C1C}">
                <a14:useLocalDpi xmlns:a14="http://schemas.microsoft.com/office/drawing/2010/main" val="0"/>
              </a:ext>
            </a:extLst>
          </a:blip>
          <a:stretch>
            <a:fillRect/>
          </a:stretch>
        </p:blipFill>
        <p:spPr bwMode="auto">
          <a:xfrm>
            <a:off x="1907002" y="2438400"/>
            <a:ext cx="5234076" cy="27125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Content Placeholder 7"/>
          <p:cNvSpPr>
            <a:spLocks noGrp="1"/>
          </p:cNvSpPr>
          <p:nvPr>
            <p:ph type="body" sz="half" idx="2"/>
          </p:nvPr>
        </p:nvSpPr>
        <p:spPr>
          <a:xfrm>
            <a:off x="519169" y="5257800"/>
            <a:ext cx="8032638" cy="914400"/>
          </a:xfrm>
        </p:spPr>
        <p:txBody>
          <a:bodyPr/>
          <a:lstStyle/>
          <a:p>
            <a:r>
              <a:rPr lang="en-US" sz="1800" b="1" dirty="0"/>
              <a:t>Figure 2-27 </a:t>
            </a:r>
            <a:r>
              <a:rPr lang="en-US" sz="1800" dirty="0"/>
              <a:t>When you subscribe to a mailing list, you and all others in the list receive messages from the website. Shown here is a user who receives newsletters and alerts from FoxNews .com. </a:t>
            </a:r>
          </a:p>
        </p:txBody>
      </p:sp>
    </p:spTree>
    <p:extLst>
      <p:ext uri="{BB962C8B-B14F-4D97-AF65-F5344CB8AC3E}">
        <p14:creationId xmlns:p14="http://schemas.microsoft.com/office/powerpoint/2010/main" val="2229778179"/>
      </p:ext>
    </p:extLst>
  </p:cSld>
  <p:clrMapOvr>
    <a:masterClrMapping/>
  </p:clrMapOvr>
  <p:transition spd="slow"/>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Other Internet Services </a:t>
            </a:r>
            <a:r>
              <a:rPr lang="en-US" dirty="0" smtClean="0"/>
              <a:t>(3 of 7)</a:t>
            </a:r>
            <a:endParaRPr lang="en-US" dirty="0"/>
          </a:p>
        </p:txBody>
      </p:sp>
      <p:sp>
        <p:nvSpPr>
          <p:cNvPr id="9" name="Content Placeholder 8"/>
          <p:cNvSpPr>
            <a:spLocks noGrp="1"/>
          </p:cNvSpPr>
          <p:nvPr>
            <p:ph idx="1"/>
          </p:nvPr>
        </p:nvSpPr>
        <p:spPr/>
        <p:txBody>
          <a:bodyPr/>
          <a:lstStyle/>
          <a:p>
            <a:r>
              <a:rPr lang="en-US" sz="2400" b="1" dirty="0"/>
              <a:t>Internet messaging </a:t>
            </a:r>
            <a:r>
              <a:rPr lang="en-US" sz="2400" dirty="0" smtClean="0"/>
              <a:t>services are </a:t>
            </a:r>
            <a:r>
              <a:rPr lang="en-US" sz="2400" dirty="0"/>
              <a:t>communications services that notify you when one or more of your established contacts are online and then allows you to exchange messages or files or join a private chat room with </a:t>
            </a:r>
            <a:r>
              <a:rPr lang="en-US" sz="2400" dirty="0" smtClean="0"/>
              <a:t>them</a:t>
            </a:r>
            <a:endParaRPr lang="en-US" sz="2400" dirty="0"/>
          </a:p>
        </p:txBody>
      </p:sp>
      <p:pic>
        <p:nvPicPr>
          <p:cNvPr id="4" name="Picture 2" descr="An illustration shows the Facebook messenger chat conversations between Mary and Jackie. The screen shows the messages sent and received. The sent messages are aligned to the left and the received messages are aligned to the right. Arrows between the two chat screens show the flow of the conversation.&#10;"/>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971800" y="2743200"/>
            <a:ext cx="3445764" cy="26814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Content Placeholder 4"/>
          <p:cNvSpPr txBox="1">
            <a:spLocks/>
          </p:cNvSpPr>
          <p:nvPr/>
        </p:nvSpPr>
        <p:spPr>
          <a:xfrm>
            <a:off x="381000" y="5486400"/>
            <a:ext cx="8382000" cy="685800"/>
          </a:xfrm>
          <a:prstGeom prst="rect">
            <a:avLst/>
          </a:prstGeom>
        </p:spPr>
        <p:txBody>
          <a:bodyPr/>
          <a:lstStyle>
            <a:lvl1pPr marL="457200" indent="-457200" algn="l" rtl="0" eaLnBrk="1" fontAlgn="base" hangingPunct="1">
              <a:spcBef>
                <a:spcPct val="20000"/>
              </a:spcBef>
              <a:spcAft>
                <a:spcPct val="0"/>
              </a:spcAft>
              <a:buClr>
                <a:srgbClr val="8A288F"/>
              </a:buClr>
              <a:buFont typeface="Arial" charset="0"/>
              <a:buChar char="•"/>
              <a:defRPr sz="2800" kern="1200">
                <a:solidFill>
                  <a:schemeClr val="tx1"/>
                </a:solidFill>
                <a:latin typeface="Arial" pitchFamily="34" charset="0"/>
                <a:ea typeface="Verdana" pitchFamily="34" charset="0"/>
                <a:cs typeface="Arial" pitchFamily="34" charset="0"/>
              </a:defRPr>
            </a:lvl1pPr>
            <a:lvl2pPr marL="914400" indent="-457200" algn="l" rtl="0" eaLnBrk="1" fontAlgn="base" hangingPunct="1">
              <a:spcBef>
                <a:spcPct val="20000"/>
              </a:spcBef>
              <a:spcAft>
                <a:spcPct val="0"/>
              </a:spcAft>
              <a:buClr>
                <a:srgbClr val="8A288F"/>
              </a:buClr>
              <a:buFont typeface="Arial" charset="0"/>
              <a:buChar char="–"/>
              <a:defRPr sz="2400" kern="1200">
                <a:solidFill>
                  <a:schemeClr val="tx1"/>
                </a:solidFill>
                <a:latin typeface="Arial" pitchFamily="34" charset="0"/>
                <a:ea typeface="Verdana" pitchFamily="34" charset="0"/>
                <a:cs typeface="Arial" pitchFamily="34" charset="0"/>
              </a:defRPr>
            </a:lvl2pPr>
            <a:lvl3pPr marL="1371600" indent="-457200" algn="l" rtl="0" eaLnBrk="1" fontAlgn="base" hangingPunct="1">
              <a:spcBef>
                <a:spcPct val="20000"/>
              </a:spcBef>
              <a:spcAft>
                <a:spcPct val="0"/>
              </a:spcAft>
              <a:buClr>
                <a:srgbClr val="8A288F"/>
              </a:buClr>
              <a:buFont typeface="Wingdings" pitchFamily="2" charset="2"/>
              <a:buChar char="§"/>
              <a:defRPr sz="2000" kern="1200">
                <a:solidFill>
                  <a:schemeClr val="tx1"/>
                </a:solidFill>
                <a:latin typeface="Arial" pitchFamily="34" charset="0"/>
                <a:ea typeface="Verdana" pitchFamily="34" charset="0"/>
                <a:cs typeface="Arial" pitchFamily="34" charset="0"/>
              </a:defRPr>
            </a:lvl3pPr>
            <a:lvl4pPr marL="1828800" indent="-457200" algn="l" rtl="0" eaLnBrk="1" fontAlgn="base" hangingPunct="1">
              <a:spcBef>
                <a:spcPct val="20000"/>
              </a:spcBef>
              <a:spcAft>
                <a:spcPct val="0"/>
              </a:spcAft>
              <a:buClr>
                <a:srgbClr val="8A288F"/>
              </a:buClr>
              <a:buFont typeface="Courier New" pitchFamily="49" charset="0"/>
              <a:buChar char="o"/>
              <a:defRPr sz="2000" kern="1200">
                <a:solidFill>
                  <a:schemeClr val="tx1"/>
                </a:solidFill>
                <a:latin typeface="Arial" pitchFamily="34" charset="0"/>
                <a:ea typeface="Verdana" pitchFamily="34" charset="0"/>
                <a:cs typeface="Arial" pitchFamily="34" charset="0"/>
              </a:defRPr>
            </a:lvl4pPr>
            <a:lvl5pPr marL="2286000" indent="-457200" algn="l" rtl="0" eaLnBrk="1" fontAlgn="base" hangingPunct="1">
              <a:spcBef>
                <a:spcPct val="20000"/>
              </a:spcBef>
              <a:spcAft>
                <a:spcPct val="0"/>
              </a:spcAft>
              <a:buClr>
                <a:srgbClr val="8A288F"/>
              </a:buClr>
              <a:buFont typeface="Arial" charset="0"/>
              <a:buChar char="»"/>
              <a:defRPr sz="2000" kern="1200">
                <a:solidFill>
                  <a:schemeClr val="tx1"/>
                </a:solidFill>
                <a:latin typeface="Arial" pitchFamily="34" charset="0"/>
                <a:ea typeface="Verdana" pitchFamily="34" charset="0"/>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600" b="1" dirty="0" smtClean="0"/>
              <a:t>Figure 2-28 </a:t>
            </a:r>
            <a:r>
              <a:rPr lang="en-US" sz="1600" dirty="0" smtClean="0"/>
              <a:t>With Internet messaging services, you and the person(s) with whom you are conversing are online at the same time. Shown here is Facebook messenger.</a:t>
            </a:r>
            <a:endParaRPr lang="en-US" sz="1600" dirty="0"/>
          </a:p>
        </p:txBody>
      </p:sp>
    </p:spTree>
    <p:extLst>
      <p:ext uri="{BB962C8B-B14F-4D97-AF65-F5344CB8AC3E}">
        <p14:creationId xmlns:p14="http://schemas.microsoft.com/office/powerpoint/2010/main" val="879580366"/>
      </p:ext>
    </p:extLst>
  </p:cSld>
  <p:clrMapOvr>
    <a:masterClrMapping/>
  </p:clrMapOvr>
  <p:transition spd="slow"/>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Other Internet Services </a:t>
            </a:r>
            <a:r>
              <a:rPr lang="en-US" dirty="0" smtClean="0"/>
              <a:t>(4 of 7)</a:t>
            </a:r>
            <a:endParaRPr lang="en-US" dirty="0"/>
          </a:p>
        </p:txBody>
      </p:sp>
      <p:sp>
        <p:nvSpPr>
          <p:cNvPr id="3" name="Content Placeholder 2"/>
          <p:cNvSpPr>
            <a:spLocks noGrp="1"/>
          </p:cNvSpPr>
          <p:nvPr>
            <p:ph idx="1"/>
          </p:nvPr>
        </p:nvSpPr>
        <p:spPr>
          <a:xfrm>
            <a:off x="228600" y="1447800"/>
            <a:ext cx="8763000" cy="1752600"/>
          </a:xfrm>
        </p:spPr>
        <p:txBody>
          <a:bodyPr/>
          <a:lstStyle/>
          <a:p>
            <a:r>
              <a:rPr lang="en-US" sz="2400" dirty="0"/>
              <a:t>A </a:t>
            </a:r>
            <a:r>
              <a:rPr lang="en-US" sz="2400" b="1" dirty="0"/>
              <a:t>chat</a:t>
            </a:r>
            <a:r>
              <a:rPr lang="en-US" sz="2400" dirty="0"/>
              <a:t> is a real-time typed conversation that takes place on a computer or mobile device with many other online users</a:t>
            </a:r>
          </a:p>
          <a:p>
            <a:r>
              <a:rPr lang="en-US" sz="2400" dirty="0"/>
              <a:t>A </a:t>
            </a:r>
            <a:r>
              <a:rPr lang="en-US" sz="2400" b="1" dirty="0"/>
              <a:t>chat room</a:t>
            </a:r>
            <a:r>
              <a:rPr lang="en-US" sz="2400" dirty="0"/>
              <a:t> is a website or application that permits users to chat with others who are online at the same </a:t>
            </a:r>
            <a:r>
              <a:rPr lang="en-US" sz="2400" dirty="0" smtClean="0"/>
              <a:t>time</a:t>
            </a:r>
            <a:endParaRPr lang="en-US" sz="2400" dirty="0"/>
          </a:p>
        </p:txBody>
      </p:sp>
      <p:pic>
        <p:nvPicPr>
          <p:cNvPr id="4" name="Picture 2" descr="An illustration shows a woman typing a text, which smartphone should I buy?, on her laptop and that is viewed on the screens of other computers connected to the centralized server. A world map is shown at the background of the illustration to represent the worldwide reach of the network. &#10;"/>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743200" y="3104769"/>
            <a:ext cx="3795522" cy="2610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Content Placeholder 3"/>
          <p:cNvSpPr txBox="1">
            <a:spLocks/>
          </p:cNvSpPr>
          <p:nvPr/>
        </p:nvSpPr>
        <p:spPr>
          <a:xfrm>
            <a:off x="533400" y="5791200"/>
            <a:ext cx="8153400" cy="304800"/>
          </a:xfrm>
          <a:prstGeom prst="rect">
            <a:avLst/>
          </a:prstGeom>
        </p:spPr>
        <p:txBody>
          <a:bodyPr/>
          <a:lstStyle>
            <a:lvl1pPr marL="457200" indent="-457200" algn="l" rtl="0" eaLnBrk="1" fontAlgn="base" hangingPunct="1">
              <a:spcBef>
                <a:spcPct val="20000"/>
              </a:spcBef>
              <a:spcAft>
                <a:spcPct val="0"/>
              </a:spcAft>
              <a:buClr>
                <a:srgbClr val="8A288F"/>
              </a:buClr>
              <a:buFont typeface="Arial" charset="0"/>
              <a:buChar char="•"/>
              <a:defRPr sz="2800" kern="1200">
                <a:solidFill>
                  <a:schemeClr val="tx1"/>
                </a:solidFill>
                <a:latin typeface="Arial" pitchFamily="34" charset="0"/>
                <a:ea typeface="Verdana" pitchFamily="34" charset="0"/>
                <a:cs typeface="Arial" pitchFamily="34" charset="0"/>
              </a:defRPr>
            </a:lvl1pPr>
            <a:lvl2pPr marL="914400" indent="-457200" algn="l" rtl="0" eaLnBrk="1" fontAlgn="base" hangingPunct="1">
              <a:spcBef>
                <a:spcPct val="20000"/>
              </a:spcBef>
              <a:spcAft>
                <a:spcPct val="0"/>
              </a:spcAft>
              <a:buClr>
                <a:srgbClr val="8A288F"/>
              </a:buClr>
              <a:buFont typeface="Arial" charset="0"/>
              <a:buChar char="–"/>
              <a:defRPr sz="2400" kern="1200">
                <a:solidFill>
                  <a:schemeClr val="tx1"/>
                </a:solidFill>
                <a:latin typeface="Arial" pitchFamily="34" charset="0"/>
                <a:ea typeface="Verdana" pitchFamily="34" charset="0"/>
                <a:cs typeface="Arial" pitchFamily="34" charset="0"/>
              </a:defRPr>
            </a:lvl2pPr>
            <a:lvl3pPr marL="1371600" indent="-457200" algn="l" rtl="0" eaLnBrk="1" fontAlgn="base" hangingPunct="1">
              <a:spcBef>
                <a:spcPct val="20000"/>
              </a:spcBef>
              <a:spcAft>
                <a:spcPct val="0"/>
              </a:spcAft>
              <a:buClr>
                <a:srgbClr val="8A288F"/>
              </a:buClr>
              <a:buFont typeface="Wingdings" pitchFamily="2" charset="2"/>
              <a:buChar char="§"/>
              <a:defRPr sz="2000" kern="1200">
                <a:solidFill>
                  <a:schemeClr val="tx1"/>
                </a:solidFill>
                <a:latin typeface="Arial" pitchFamily="34" charset="0"/>
                <a:ea typeface="Verdana" pitchFamily="34" charset="0"/>
                <a:cs typeface="Arial" pitchFamily="34" charset="0"/>
              </a:defRPr>
            </a:lvl3pPr>
            <a:lvl4pPr marL="1828800" indent="-457200" algn="l" rtl="0" eaLnBrk="1" fontAlgn="base" hangingPunct="1">
              <a:spcBef>
                <a:spcPct val="20000"/>
              </a:spcBef>
              <a:spcAft>
                <a:spcPct val="0"/>
              </a:spcAft>
              <a:buClr>
                <a:srgbClr val="8A288F"/>
              </a:buClr>
              <a:buFont typeface="Courier New" pitchFamily="49" charset="0"/>
              <a:buChar char="o"/>
              <a:defRPr sz="2000" kern="1200">
                <a:solidFill>
                  <a:schemeClr val="tx1"/>
                </a:solidFill>
                <a:latin typeface="Arial" pitchFamily="34" charset="0"/>
                <a:ea typeface="Verdana" pitchFamily="34" charset="0"/>
                <a:cs typeface="Arial" pitchFamily="34" charset="0"/>
              </a:defRPr>
            </a:lvl4pPr>
            <a:lvl5pPr marL="2286000" indent="-457200" algn="l" rtl="0" eaLnBrk="1" fontAlgn="base" hangingPunct="1">
              <a:spcBef>
                <a:spcPct val="20000"/>
              </a:spcBef>
              <a:spcAft>
                <a:spcPct val="0"/>
              </a:spcAft>
              <a:buClr>
                <a:srgbClr val="8A288F"/>
              </a:buClr>
              <a:buFont typeface="Arial" charset="0"/>
              <a:buChar char="»"/>
              <a:defRPr sz="2000" kern="1200">
                <a:solidFill>
                  <a:schemeClr val="tx1"/>
                </a:solidFill>
                <a:latin typeface="Arial" pitchFamily="34" charset="0"/>
                <a:ea typeface="Verdana" pitchFamily="34" charset="0"/>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600" b="1" dirty="0" smtClean="0"/>
              <a:t>Figure 2-29 </a:t>
            </a:r>
            <a:r>
              <a:rPr lang="en-US" sz="1600" dirty="0" smtClean="0"/>
              <a:t>As you type, others in the same chat room see what you have typed. </a:t>
            </a:r>
            <a:endParaRPr lang="en-US" sz="1600" dirty="0"/>
          </a:p>
        </p:txBody>
      </p:sp>
    </p:spTree>
    <p:extLst>
      <p:ext uri="{BB962C8B-B14F-4D97-AF65-F5344CB8AC3E}">
        <p14:creationId xmlns:p14="http://schemas.microsoft.com/office/powerpoint/2010/main" val="1239336045"/>
      </p:ext>
    </p:extLst>
  </p:cSld>
  <p:clrMapOvr>
    <a:masterClrMapping/>
  </p:clrMapOvr>
  <p:transition spd="slow"/>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Other Internet Services </a:t>
            </a:r>
            <a:r>
              <a:rPr lang="en-US" dirty="0" smtClean="0"/>
              <a:t>(5 of 7)</a:t>
            </a:r>
            <a:endParaRPr lang="en-US" dirty="0"/>
          </a:p>
        </p:txBody>
      </p:sp>
      <p:sp>
        <p:nvSpPr>
          <p:cNvPr id="3" name="Content Placeholder 2"/>
          <p:cNvSpPr>
            <a:spLocks noGrp="1"/>
          </p:cNvSpPr>
          <p:nvPr>
            <p:ph idx="1"/>
          </p:nvPr>
        </p:nvSpPr>
        <p:spPr>
          <a:xfrm>
            <a:off x="228600" y="1407812"/>
            <a:ext cx="8763000" cy="1030588"/>
          </a:xfrm>
        </p:spPr>
        <p:txBody>
          <a:bodyPr/>
          <a:lstStyle/>
          <a:p>
            <a:r>
              <a:rPr lang="en-US" sz="2600" dirty="0"/>
              <a:t>An </a:t>
            </a:r>
            <a:r>
              <a:rPr lang="en-US" sz="2600" b="1" dirty="0"/>
              <a:t>online discussion </a:t>
            </a:r>
            <a:r>
              <a:rPr lang="en-US" sz="2600" dirty="0"/>
              <a:t>is an online area in which users have written discussions about a particular </a:t>
            </a:r>
            <a:r>
              <a:rPr lang="en-US" sz="2600" dirty="0" smtClean="0"/>
              <a:t>subject</a:t>
            </a:r>
            <a:endParaRPr lang="en-US" sz="2600" dirty="0"/>
          </a:p>
        </p:txBody>
      </p:sp>
      <p:pic>
        <p:nvPicPr>
          <p:cNvPr id="4" name="Picture 2" descr="A screenshot shows Google group page with several users discussing about a topic. All messages sent and received  are viewed on the same thread. &#10;"/>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19169" y="2419350"/>
            <a:ext cx="8028432" cy="32918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Content Placeholder 4"/>
          <p:cNvSpPr txBox="1">
            <a:spLocks/>
          </p:cNvSpPr>
          <p:nvPr/>
        </p:nvSpPr>
        <p:spPr>
          <a:xfrm>
            <a:off x="685800" y="5791200"/>
            <a:ext cx="7699376" cy="381000"/>
          </a:xfrm>
          <a:prstGeom prst="rect">
            <a:avLst/>
          </a:prstGeom>
        </p:spPr>
        <p:txBody>
          <a:bodyPr/>
          <a:lstStyle>
            <a:lvl1pPr marL="457200" indent="-457200" algn="l" rtl="0" eaLnBrk="1" fontAlgn="base" hangingPunct="1">
              <a:spcBef>
                <a:spcPct val="20000"/>
              </a:spcBef>
              <a:spcAft>
                <a:spcPct val="0"/>
              </a:spcAft>
              <a:buClr>
                <a:srgbClr val="8A288F"/>
              </a:buClr>
              <a:buFont typeface="Arial" charset="0"/>
              <a:buChar char="•"/>
              <a:defRPr sz="2800" kern="1200">
                <a:solidFill>
                  <a:schemeClr val="tx1"/>
                </a:solidFill>
                <a:latin typeface="Arial" pitchFamily="34" charset="0"/>
                <a:ea typeface="Verdana" pitchFamily="34" charset="0"/>
                <a:cs typeface="Arial" pitchFamily="34" charset="0"/>
              </a:defRPr>
            </a:lvl1pPr>
            <a:lvl2pPr marL="914400" indent="-457200" algn="l" rtl="0" eaLnBrk="1" fontAlgn="base" hangingPunct="1">
              <a:spcBef>
                <a:spcPct val="20000"/>
              </a:spcBef>
              <a:spcAft>
                <a:spcPct val="0"/>
              </a:spcAft>
              <a:buClr>
                <a:srgbClr val="8A288F"/>
              </a:buClr>
              <a:buFont typeface="Arial" charset="0"/>
              <a:buChar char="–"/>
              <a:defRPr sz="2400" kern="1200">
                <a:solidFill>
                  <a:schemeClr val="tx1"/>
                </a:solidFill>
                <a:latin typeface="Arial" pitchFamily="34" charset="0"/>
                <a:ea typeface="Verdana" pitchFamily="34" charset="0"/>
                <a:cs typeface="Arial" pitchFamily="34" charset="0"/>
              </a:defRPr>
            </a:lvl2pPr>
            <a:lvl3pPr marL="1371600" indent="-457200" algn="l" rtl="0" eaLnBrk="1" fontAlgn="base" hangingPunct="1">
              <a:spcBef>
                <a:spcPct val="20000"/>
              </a:spcBef>
              <a:spcAft>
                <a:spcPct val="0"/>
              </a:spcAft>
              <a:buClr>
                <a:srgbClr val="8A288F"/>
              </a:buClr>
              <a:buFont typeface="Wingdings" pitchFamily="2" charset="2"/>
              <a:buChar char="§"/>
              <a:defRPr sz="2000" kern="1200">
                <a:solidFill>
                  <a:schemeClr val="tx1"/>
                </a:solidFill>
                <a:latin typeface="Arial" pitchFamily="34" charset="0"/>
                <a:ea typeface="Verdana" pitchFamily="34" charset="0"/>
                <a:cs typeface="Arial" pitchFamily="34" charset="0"/>
              </a:defRPr>
            </a:lvl3pPr>
            <a:lvl4pPr marL="1828800" indent="-457200" algn="l" rtl="0" eaLnBrk="1" fontAlgn="base" hangingPunct="1">
              <a:spcBef>
                <a:spcPct val="20000"/>
              </a:spcBef>
              <a:spcAft>
                <a:spcPct val="0"/>
              </a:spcAft>
              <a:buClr>
                <a:srgbClr val="8A288F"/>
              </a:buClr>
              <a:buFont typeface="Courier New" pitchFamily="49" charset="0"/>
              <a:buChar char="o"/>
              <a:defRPr sz="2000" kern="1200">
                <a:solidFill>
                  <a:schemeClr val="tx1"/>
                </a:solidFill>
                <a:latin typeface="Arial" pitchFamily="34" charset="0"/>
                <a:ea typeface="Verdana" pitchFamily="34" charset="0"/>
                <a:cs typeface="Arial" pitchFamily="34" charset="0"/>
              </a:defRPr>
            </a:lvl4pPr>
            <a:lvl5pPr marL="2286000" indent="-457200" algn="l" rtl="0" eaLnBrk="1" fontAlgn="base" hangingPunct="1">
              <a:spcBef>
                <a:spcPct val="20000"/>
              </a:spcBef>
              <a:spcAft>
                <a:spcPct val="0"/>
              </a:spcAft>
              <a:buClr>
                <a:srgbClr val="8A288F"/>
              </a:buClr>
              <a:buFont typeface="Arial" charset="0"/>
              <a:buChar char="»"/>
              <a:defRPr sz="2000" kern="1200">
                <a:solidFill>
                  <a:schemeClr val="tx1"/>
                </a:solidFill>
                <a:latin typeface="Arial" pitchFamily="34" charset="0"/>
                <a:ea typeface="Verdana" pitchFamily="34" charset="0"/>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600" b="1" dirty="0" smtClean="0"/>
              <a:t>Figure 2-30 </a:t>
            </a:r>
            <a:r>
              <a:rPr lang="en-US" sz="1600" dirty="0" smtClean="0"/>
              <a:t>Users in an line discussion read and reply to other user’s messages</a:t>
            </a:r>
            <a:r>
              <a:rPr lang="en-US" sz="1600" b="1" dirty="0" smtClean="0"/>
              <a:t>. </a:t>
            </a:r>
            <a:endParaRPr lang="en-US" sz="1600" b="1" dirty="0"/>
          </a:p>
        </p:txBody>
      </p:sp>
    </p:spTree>
    <p:extLst>
      <p:ext uri="{BB962C8B-B14F-4D97-AF65-F5344CB8AC3E}">
        <p14:creationId xmlns:p14="http://schemas.microsoft.com/office/powerpoint/2010/main" val="289737284"/>
      </p:ext>
    </p:extLst>
  </p:cSld>
  <p:clrMapOvr>
    <a:masterClrMapping/>
  </p:clrMapOvr>
  <p:transition spd="slow"/>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marL="0" marR="0" indent="0" algn="ctr" defTabSz="914400" rtl="0" eaLnBrk="1" fontAlgn="base" latinLnBrk="0" hangingPunct="1">
              <a:lnSpc>
                <a:spcPct val="100000"/>
              </a:lnSpc>
              <a:spcBef>
                <a:spcPct val="0"/>
              </a:spcBef>
              <a:spcAft>
                <a:spcPct val="0"/>
              </a:spcAft>
              <a:buClrTx/>
              <a:buSzTx/>
              <a:buFontTx/>
              <a:buNone/>
              <a:tabLst/>
              <a:defRPr/>
            </a:pPr>
            <a:r>
              <a:rPr lang="en-US" dirty="0"/>
              <a:t>Other Internet </a:t>
            </a:r>
            <a:r>
              <a:rPr lang="en-US" dirty="0" smtClean="0"/>
              <a:t>Services </a:t>
            </a:r>
            <a:r>
              <a:rPr lang="en-US" sz="3600" b="0" kern="1200" dirty="0" smtClean="0">
                <a:solidFill>
                  <a:schemeClr val="tx1"/>
                </a:solidFill>
                <a:effectLst/>
                <a:latin typeface="Arial" pitchFamily="34" charset="0"/>
                <a:ea typeface="+mj-ea"/>
                <a:cs typeface="Arial" pitchFamily="34" charset="0"/>
              </a:rPr>
              <a:t>(6 of 7)</a:t>
            </a:r>
            <a:endParaRPr lang="en-US" dirty="0" smtClean="0">
              <a:effectLst/>
            </a:endParaRPr>
          </a:p>
        </p:txBody>
      </p:sp>
      <p:sp>
        <p:nvSpPr>
          <p:cNvPr id="7" name="Content Placeholder 6"/>
          <p:cNvSpPr>
            <a:spLocks noGrp="1"/>
          </p:cNvSpPr>
          <p:nvPr>
            <p:ph sz="quarter" idx="11"/>
          </p:nvPr>
        </p:nvSpPr>
        <p:spPr>
          <a:xfrm>
            <a:off x="152400" y="1467668"/>
            <a:ext cx="8763000" cy="970732"/>
          </a:xfrm>
        </p:spPr>
        <p:txBody>
          <a:bodyPr/>
          <a:lstStyle/>
          <a:p>
            <a:pPr marL="0" indent="0">
              <a:buNone/>
            </a:pPr>
            <a:r>
              <a:rPr lang="en-US" b="1" dirty="0"/>
              <a:t>VoIP</a:t>
            </a:r>
            <a:r>
              <a:rPr lang="en-US" dirty="0"/>
              <a:t> (Voice over IP) enables users to speak to other users via their Internet </a:t>
            </a:r>
            <a:r>
              <a:rPr lang="en-US" dirty="0" smtClean="0"/>
              <a:t>connection</a:t>
            </a:r>
            <a:endParaRPr lang="en-US" dirty="0"/>
          </a:p>
        </p:txBody>
      </p:sp>
      <p:pic>
        <p:nvPicPr>
          <p:cNvPr id="14" name="Picture 13" descr="A screenshot shows a woman on a VoIP video call with a man and his dog. The video of the woman is shown at the right bottom corner of the screen, as an inset. &#10;"/>
          <p:cNvPicPr>
            <a:picLocks noChangeAspect="1"/>
          </p:cNvPicPr>
          <p:nvPr/>
        </p:nvPicPr>
        <p:blipFill rotWithShape="1">
          <a:blip r:embed="rId2">
            <a:extLst>
              <a:ext uri="{28A0092B-C50C-407E-A947-70E740481C1C}">
                <a14:useLocalDpi xmlns:a14="http://schemas.microsoft.com/office/drawing/2010/main" val="0"/>
              </a:ext>
            </a:extLst>
          </a:blip>
          <a:srcRect b="7729"/>
          <a:stretch/>
        </p:blipFill>
        <p:spPr>
          <a:xfrm>
            <a:off x="2283789" y="2590800"/>
            <a:ext cx="4527784" cy="3068112"/>
          </a:xfrm>
          <a:prstGeom prst="rect">
            <a:avLst/>
          </a:prstGeom>
        </p:spPr>
      </p:pic>
      <p:sp>
        <p:nvSpPr>
          <p:cNvPr id="13" name="Content Placeholder 12"/>
          <p:cNvSpPr>
            <a:spLocks noGrp="1"/>
          </p:cNvSpPr>
          <p:nvPr>
            <p:ph sz="quarter" idx="12"/>
          </p:nvPr>
        </p:nvSpPr>
        <p:spPr>
          <a:xfrm>
            <a:off x="2264739" y="5627370"/>
            <a:ext cx="2612061" cy="251460"/>
          </a:xfrm>
        </p:spPr>
        <p:txBody>
          <a:bodyPr/>
          <a:lstStyle/>
          <a:p>
            <a:pPr marL="0" indent="0">
              <a:buNone/>
            </a:pPr>
            <a:r>
              <a:rPr lang="en-US" sz="1400" dirty="0" smtClean="0"/>
              <a:t>Source: Microsoft</a:t>
            </a:r>
            <a:endParaRPr lang="en-US" sz="1400" dirty="0"/>
          </a:p>
        </p:txBody>
      </p:sp>
    </p:spTree>
    <p:extLst>
      <p:ext uri="{BB962C8B-B14F-4D97-AF65-F5344CB8AC3E}">
        <p14:creationId xmlns:p14="http://schemas.microsoft.com/office/powerpoint/2010/main" val="3184966577"/>
      </p:ext>
    </p:extLst>
  </p:cSld>
  <p:clrMapOvr>
    <a:masterClrMapping/>
  </p:clrMapOvr>
  <p:transition spd="slow"/>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marL="0" marR="0" indent="0" algn="ctr" defTabSz="914400" rtl="0" eaLnBrk="1" fontAlgn="base" latinLnBrk="0" hangingPunct="1">
              <a:lnSpc>
                <a:spcPct val="100000"/>
              </a:lnSpc>
              <a:spcBef>
                <a:spcPct val="0"/>
              </a:spcBef>
              <a:spcAft>
                <a:spcPct val="0"/>
              </a:spcAft>
              <a:buClrTx/>
              <a:buSzTx/>
              <a:buFontTx/>
              <a:buNone/>
              <a:tabLst/>
              <a:defRPr/>
            </a:pPr>
            <a:r>
              <a:rPr lang="en-US" dirty="0"/>
              <a:t>Other Internet Services </a:t>
            </a:r>
            <a:r>
              <a:rPr lang="en-US" sz="3600" b="0" kern="1200" dirty="0" smtClean="0">
                <a:solidFill>
                  <a:schemeClr val="bg1"/>
                </a:solidFill>
                <a:effectLst/>
                <a:latin typeface="Arial" pitchFamily="34" charset="0"/>
                <a:ea typeface="Verdana" pitchFamily="34" charset="0"/>
                <a:cs typeface="Arial" pitchFamily="34" charset="0"/>
              </a:rPr>
              <a:t>(7 of 7)</a:t>
            </a:r>
            <a:endParaRPr lang="en-US" dirty="0" smtClean="0">
              <a:effectLst/>
            </a:endParaRPr>
          </a:p>
        </p:txBody>
      </p:sp>
      <p:sp>
        <p:nvSpPr>
          <p:cNvPr id="3" name="Content Placeholder 2"/>
          <p:cNvSpPr>
            <a:spLocks noGrp="1"/>
          </p:cNvSpPr>
          <p:nvPr>
            <p:ph idx="1"/>
          </p:nvPr>
        </p:nvSpPr>
        <p:spPr/>
        <p:txBody>
          <a:bodyPr/>
          <a:lstStyle/>
          <a:p>
            <a:r>
              <a:rPr lang="en-US" b="1" smtClean="0"/>
              <a:t>FTP</a:t>
            </a:r>
            <a:r>
              <a:rPr lang="en-US" smtClean="0"/>
              <a:t> (File Transfer Protocol) is an Internet standard that permits file uploading and downloading to and from other computers on the Internet</a:t>
            </a:r>
          </a:p>
          <a:p>
            <a:r>
              <a:rPr lang="en-US" smtClean="0"/>
              <a:t>Many </a:t>
            </a:r>
            <a:r>
              <a:rPr lang="en-US" dirty="0"/>
              <a:t>operating systems include FTP capabilities</a:t>
            </a:r>
          </a:p>
          <a:p>
            <a:r>
              <a:rPr lang="en-US" dirty="0"/>
              <a:t>An FTP server is a computer that allows users to upload and/or download files using </a:t>
            </a:r>
            <a:r>
              <a:rPr lang="en-US" dirty="0" smtClean="0"/>
              <a:t>FTP</a:t>
            </a:r>
            <a:endParaRPr lang="en-US" dirty="0"/>
          </a:p>
        </p:txBody>
      </p:sp>
    </p:spTree>
    <p:extLst>
      <p:ext uri="{BB962C8B-B14F-4D97-AF65-F5344CB8AC3E}">
        <p14:creationId xmlns:p14="http://schemas.microsoft.com/office/powerpoint/2010/main" val="1416152371"/>
      </p:ext>
    </p:extLst>
  </p:cSld>
  <p:clrMapOvr>
    <a:masterClrMapping/>
  </p:clrMapOvr>
  <p:transition spd="slow"/>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88993" y="9832"/>
            <a:ext cx="8032638" cy="1004011"/>
          </a:xfrm>
        </p:spPr>
        <p:txBody>
          <a:bodyPr/>
          <a:lstStyle/>
          <a:p>
            <a:r>
              <a:rPr lang="en-US" dirty="0"/>
              <a:t>Netiquette</a:t>
            </a:r>
          </a:p>
        </p:txBody>
      </p:sp>
      <p:sp>
        <p:nvSpPr>
          <p:cNvPr id="7" name="Content Placeholder 6"/>
          <p:cNvSpPr>
            <a:spLocks noGrp="1"/>
          </p:cNvSpPr>
          <p:nvPr>
            <p:ph sz="quarter" idx="11"/>
          </p:nvPr>
        </p:nvSpPr>
        <p:spPr>
          <a:xfrm>
            <a:off x="381000" y="990601"/>
            <a:ext cx="8153400" cy="838199"/>
          </a:xfrm>
        </p:spPr>
        <p:txBody>
          <a:bodyPr/>
          <a:lstStyle/>
          <a:p>
            <a:r>
              <a:rPr lang="en-US" sz="2400" b="1" dirty="0"/>
              <a:t>Netiquette</a:t>
            </a:r>
            <a:r>
              <a:rPr lang="en-US" sz="2400" dirty="0"/>
              <a:t> is the code of acceptable Internet </a:t>
            </a:r>
            <a:r>
              <a:rPr lang="en-US" sz="2400" spc="-50" dirty="0"/>
              <a:t>behavior users should follow while on the Internet</a:t>
            </a:r>
          </a:p>
        </p:txBody>
      </p:sp>
      <p:sp>
        <p:nvSpPr>
          <p:cNvPr id="13" name="Content Placeholder 12"/>
          <p:cNvSpPr>
            <a:spLocks noGrp="1"/>
          </p:cNvSpPr>
          <p:nvPr>
            <p:ph sz="quarter" idx="12"/>
          </p:nvPr>
        </p:nvSpPr>
        <p:spPr>
          <a:xfrm>
            <a:off x="388992" y="5867400"/>
            <a:ext cx="8526407" cy="335106"/>
          </a:xfrm>
        </p:spPr>
        <p:txBody>
          <a:bodyPr/>
          <a:lstStyle/>
          <a:p>
            <a:pPr marL="0" indent="0">
              <a:buNone/>
            </a:pPr>
            <a:r>
              <a:rPr lang="en-US" sz="1400" b="1" dirty="0"/>
              <a:t>Figure 2-31 </a:t>
            </a:r>
            <a:r>
              <a:rPr lang="en-US" sz="1400" dirty="0"/>
              <a:t>Some </a:t>
            </a:r>
            <a:r>
              <a:rPr lang="en-US" sz="1400" dirty="0" smtClean="0"/>
              <a:t>of the </a:t>
            </a:r>
            <a:r>
              <a:rPr lang="en-US" sz="1400" dirty="0"/>
              <a:t>rules of </a:t>
            </a:r>
            <a:r>
              <a:rPr lang="en-US" sz="1400" dirty="0" smtClean="0"/>
              <a:t>netiquette, with </a:t>
            </a:r>
            <a:r>
              <a:rPr lang="en-US" sz="1400" dirty="0"/>
              <a:t>respect to </a:t>
            </a:r>
            <a:r>
              <a:rPr lang="en-US" sz="1400" dirty="0" smtClean="0"/>
              <a:t>online communications</a:t>
            </a:r>
            <a:r>
              <a:rPr lang="en-US" sz="1400" dirty="0" smtClean="0"/>
              <a:t>. (Source</a:t>
            </a:r>
            <a:r>
              <a:rPr lang="en-US" sz="1400" dirty="0"/>
              <a:t>: </a:t>
            </a:r>
            <a:r>
              <a:rPr lang="en-US" sz="1400" dirty="0" smtClean="0"/>
              <a:t>Microsoft)</a:t>
            </a:r>
            <a:endParaRPr lang="en-US" sz="1400" dirty="0"/>
          </a:p>
        </p:txBody>
      </p:sp>
      <p:graphicFrame>
        <p:nvGraphicFramePr>
          <p:cNvPr id="2" name="Table 1"/>
          <p:cNvGraphicFramePr>
            <a:graphicFrameLocks noGrp="1"/>
          </p:cNvGraphicFramePr>
          <p:nvPr>
            <p:extLst>
              <p:ext uri="{D42A27DB-BD31-4B8C-83A1-F6EECF244321}">
                <p14:modId xmlns:p14="http://schemas.microsoft.com/office/powerpoint/2010/main" val="2743535119"/>
              </p:ext>
            </p:extLst>
          </p:nvPr>
        </p:nvGraphicFramePr>
        <p:xfrm>
          <a:off x="1981200" y="1886758"/>
          <a:ext cx="5410200" cy="3828943"/>
        </p:xfrm>
        <a:graphic>
          <a:graphicData uri="http://schemas.openxmlformats.org/drawingml/2006/table">
            <a:tbl>
              <a:tblPr bandRow="1">
                <a:tableStyleId>{F5AB1C69-6EDB-4FF4-983F-18BD219EF322}</a:tableStyleId>
              </a:tblPr>
              <a:tblGrid>
                <a:gridCol w="5410200"/>
              </a:tblGrid>
              <a:tr h="472619">
                <a:tc>
                  <a:txBody>
                    <a:bodyPr/>
                    <a:lstStyle/>
                    <a:p>
                      <a:r>
                        <a:rPr lang="en-US" sz="1200" b="1" dirty="0" smtClean="0">
                          <a:latin typeface="Arial" panose="020B0604020202020204" pitchFamily="34" charset="0"/>
                          <a:cs typeface="Arial" panose="020B0604020202020204" pitchFamily="34" charset="0"/>
                        </a:rPr>
                        <a:t>Netiquette Guidelines for Online Communications</a:t>
                      </a:r>
                    </a:p>
                    <a:p>
                      <a:r>
                        <a:rPr lang="en-US" sz="1200" b="1" dirty="0" smtClean="0">
                          <a:latin typeface="Arial" panose="020B0604020202020204" pitchFamily="34" charset="0"/>
                          <a:cs typeface="Arial" panose="020B0604020202020204" pitchFamily="34" charset="0"/>
                        </a:rPr>
                        <a:t>Golden rule: Treat others as you would like them to treat you</a:t>
                      </a:r>
                      <a:endParaRPr lang="en-US" sz="1200" b="1" dirty="0">
                        <a:latin typeface="Arial" panose="020B0604020202020204" pitchFamily="34" charset="0"/>
                        <a:cs typeface="Arial" panose="020B0604020202020204" pitchFamily="34" charset="0"/>
                      </a:endParaRPr>
                    </a:p>
                  </a:txBody>
                  <a:tcPr marL="36000" marR="36000" marT="36000" marB="36000" anchor="ctr">
                    <a:solidFill>
                      <a:srgbClr val="9ACBBF"/>
                    </a:solidFill>
                  </a:tcPr>
                </a:tc>
              </a:tr>
              <a:tr h="224672">
                <a:tc>
                  <a:txBody>
                    <a:bodyPr/>
                    <a:lstStyle/>
                    <a:p>
                      <a:r>
                        <a:rPr lang="en-US" sz="1000" dirty="0" smtClean="0">
                          <a:latin typeface="Arial Narrow" panose="020B0606020202030204" pitchFamily="34" charset="0"/>
                          <a:cs typeface="Arial" panose="020B0604020202020204" pitchFamily="34" charset="0"/>
                        </a:rPr>
                        <a:t>Be polite. Avoid offensive language.</a:t>
                      </a:r>
                      <a:endParaRPr lang="en-US" sz="1000" dirty="0">
                        <a:latin typeface="Arial Narrow" panose="020B0606020202030204" pitchFamily="34" charset="0"/>
                        <a:cs typeface="Arial" panose="020B0604020202020204" pitchFamily="34" charset="0"/>
                      </a:endParaRPr>
                    </a:p>
                  </a:txBody>
                  <a:tcPr marL="36000" marR="36000" marT="36000" marB="36000">
                    <a:solidFill>
                      <a:schemeClr val="bg1"/>
                    </a:solidFill>
                  </a:tcPr>
                </a:tc>
              </a:tr>
              <a:tr h="377256">
                <a:tc>
                  <a:txBody>
                    <a:bodyPr/>
                    <a:lstStyle/>
                    <a:p>
                      <a:r>
                        <a:rPr lang="en-US" sz="1000" dirty="0" smtClean="0">
                          <a:latin typeface="Arial Narrow" panose="020B0606020202030204" pitchFamily="34" charset="0"/>
                          <a:cs typeface="Arial" panose="020B0604020202020204" pitchFamily="34" charset="0"/>
                        </a:rPr>
                        <a:t>Avoid sending or posting</a:t>
                      </a:r>
                      <a:r>
                        <a:rPr lang="en-US" sz="1000" baseline="0" dirty="0" smtClean="0">
                          <a:latin typeface="Arial Narrow" panose="020B0606020202030204" pitchFamily="34" charset="0"/>
                          <a:cs typeface="Arial" panose="020B0604020202020204" pitchFamily="34" charset="0"/>
                        </a:rPr>
                        <a:t> flames, which are abusive or insulting messages. Do not participate in flame wars, which are exchanges of flames.</a:t>
                      </a:r>
                      <a:endParaRPr lang="en-US" sz="1000" dirty="0">
                        <a:latin typeface="Arial Narrow" panose="020B0606020202030204" pitchFamily="34" charset="0"/>
                        <a:cs typeface="Arial" panose="020B0604020202020204" pitchFamily="34" charset="0"/>
                      </a:endParaRPr>
                    </a:p>
                  </a:txBody>
                  <a:tcPr marL="36000" marR="36000" marT="36000" marB="36000">
                    <a:solidFill>
                      <a:srgbClr val="9ACBBF"/>
                    </a:solidFill>
                  </a:tcPr>
                </a:tc>
              </a:tr>
              <a:tr h="162895">
                <a:tc>
                  <a:txBody>
                    <a:bodyPr/>
                    <a:lstStyle/>
                    <a:p>
                      <a:r>
                        <a:rPr lang="en-US" sz="1000" dirty="0" smtClean="0">
                          <a:latin typeface="Arial Narrow" panose="020B0606020202030204" pitchFamily="34" charset="0"/>
                          <a:cs typeface="Arial" panose="020B0604020202020204" pitchFamily="34" charset="0"/>
                        </a:rPr>
                        <a:t>Be careful when using sarcasm and humor, as it might be misinterpreted.</a:t>
                      </a:r>
                      <a:endParaRPr lang="en-US" sz="1000" dirty="0">
                        <a:latin typeface="Arial Narrow" panose="020B0606020202030204" pitchFamily="34" charset="0"/>
                        <a:cs typeface="Arial" panose="020B0604020202020204" pitchFamily="34" charset="0"/>
                      </a:endParaRPr>
                    </a:p>
                  </a:txBody>
                  <a:tcPr marL="36000" marR="36000" marT="36000" marB="36000">
                    <a:solidFill>
                      <a:schemeClr val="bg1"/>
                    </a:solidFill>
                  </a:tcPr>
                </a:tc>
              </a:tr>
              <a:tr h="224672">
                <a:tc>
                  <a:txBody>
                    <a:bodyPr/>
                    <a:lstStyle/>
                    <a:p>
                      <a:r>
                        <a:rPr lang="en-US" sz="1000" dirty="0" smtClean="0">
                          <a:latin typeface="Arial Narrow" panose="020B0606020202030204" pitchFamily="34" charset="0"/>
                          <a:cs typeface="Arial" panose="020B0604020202020204" pitchFamily="34" charset="0"/>
                        </a:rPr>
                        <a:t>Do not use all capital letters, which is the equivalent of SHOUTING!</a:t>
                      </a:r>
                      <a:endParaRPr lang="en-US" sz="1000" dirty="0">
                        <a:latin typeface="Arial Narrow" panose="020B0606020202030204" pitchFamily="34" charset="0"/>
                        <a:cs typeface="Arial" panose="020B0604020202020204" pitchFamily="34" charset="0"/>
                      </a:endParaRPr>
                    </a:p>
                  </a:txBody>
                  <a:tcPr marL="36000" marR="36000" marT="36000" marB="36000">
                    <a:solidFill>
                      <a:srgbClr val="9ACBBF"/>
                    </a:solidFill>
                  </a:tcPr>
                </a:tc>
              </a:tr>
              <a:tr h="1009223">
                <a:tc>
                  <a:txBody>
                    <a:bodyPr/>
                    <a:lstStyle/>
                    <a:p>
                      <a:r>
                        <a:rPr lang="en-US" sz="1000" dirty="0" smtClean="0">
                          <a:latin typeface="Arial Narrow" panose="020B0606020202030204" pitchFamily="34" charset="0"/>
                          <a:cs typeface="Arial" panose="020B0604020202020204" pitchFamily="34" charset="0"/>
                        </a:rPr>
                        <a:t>Use </a:t>
                      </a:r>
                      <a:r>
                        <a:rPr lang="en-US" sz="1000" b="1" dirty="0" smtClean="0">
                          <a:latin typeface="Arial Narrow" panose="020B0606020202030204" pitchFamily="34" charset="0"/>
                          <a:cs typeface="Arial" panose="020B0604020202020204" pitchFamily="34" charset="0"/>
                        </a:rPr>
                        <a:t>emoticons</a:t>
                      </a:r>
                      <a:r>
                        <a:rPr lang="en-US" sz="1000" dirty="0" smtClean="0">
                          <a:latin typeface="Arial Narrow" panose="020B0606020202030204" pitchFamily="34" charset="0"/>
                          <a:cs typeface="Arial" panose="020B0604020202020204" pitchFamily="34" charset="0"/>
                        </a:rPr>
                        <a:t> and </a:t>
                      </a:r>
                      <a:r>
                        <a:rPr lang="en-US" sz="1000" b="1" dirty="0" smtClean="0">
                          <a:latin typeface="Arial Narrow" panose="020B0606020202030204" pitchFamily="34" charset="0"/>
                          <a:cs typeface="Arial" panose="020B0604020202020204" pitchFamily="34" charset="0"/>
                        </a:rPr>
                        <a:t>emojis</a:t>
                      </a:r>
                      <a:r>
                        <a:rPr lang="en-US" sz="1000" dirty="0" smtClean="0">
                          <a:latin typeface="Arial Narrow" panose="020B0606020202030204" pitchFamily="34" charset="0"/>
                          <a:cs typeface="Arial" panose="020B0604020202020204" pitchFamily="34" charset="0"/>
                        </a:rPr>
                        <a:t> to express emotions. Popular emoticons include:</a:t>
                      </a:r>
                    </a:p>
                    <a:p>
                      <a:pPr marL="0" marR="0" indent="0" algn="l" defTabSz="914400" rtl="0" eaLnBrk="1" fontAlgn="auto" latinLnBrk="0" hangingPunct="1">
                        <a:lnSpc>
                          <a:spcPct val="100000"/>
                        </a:lnSpc>
                        <a:spcBef>
                          <a:spcPts val="0"/>
                        </a:spcBef>
                        <a:spcAft>
                          <a:spcPts val="0"/>
                        </a:spcAft>
                        <a:buClrTx/>
                        <a:buSzTx/>
                        <a:buFontTx/>
                        <a:buNone/>
                        <a:tabLst>
                          <a:tab pos="720725" algn="l"/>
                          <a:tab pos="1793875" algn="l"/>
                          <a:tab pos="2686050" algn="l"/>
                          <a:tab pos="3406775" algn="l"/>
                          <a:tab pos="4389438" algn="l"/>
                        </a:tabLst>
                        <a:defRPr/>
                      </a:pPr>
                      <a:r>
                        <a:rPr lang="en-US" sz="1000" dirty="0" smtClean="0">
                          <a:latin typeface="Arial Narrow" panose="020B0606020202030204" pitchFamily="34" charset="0"/>
                          <a:cs typeface="Arial" panose="020B0604020202020204" pitchFamily="34" charset="0"/>
                        </a:rPr>
                        <a:t>:)  Smile	:|  Indifference	:o  Surprised	:(  Frown	:\  Undecided	;)  Wink</a:t>
                      </a:r>
                    </a:p>
                    <a:p>
                      <a:pPr>
                        <a:lnSpc>
                          <a:spcPts val="600"/>
                        </a:lnSpc>
                      </a:pPr>
                      <a:endParaRPr lang="en-US" sz="1000" dirty="0" smtClean="0">
                        <a:latin typeface="Arial Narrow" panose="020B0606020202030204" pitchFamily="34" charset="0"/>
                        <a:cs typeface="Arial" panose="020B0604020202020204" pitchFamily="34" charset="0"/>
                      </a:endParaRPr>
                    </a:p>
                    <a:p>
                      <a:r>
                        <a:rPr lang="en-US" sz="1000" dirty="0" smtClean="0">
                          <a:latin typeface="Arial Narrow" panose="020B0606020202030204" pitchFamily="34" charset="0"/>
                          <a:cs typeface="Arial" panose="020B0604020202020204" pitchFamily="34" charset="0"/>
                        </a:rPr>
                        <a:t>Popular emojis include:</a:t>
                      </a:r>
                    </a:p>
                    <a:p>
                      <a:pPr>
                        <a:lnSpc>
                          <a:spcPts val="1000"/>
                        </a:lnSpc>
                      </a:pPr>
                      <a:endParaRPr lang="en-US" sz="1000" dirty="0" smtClean="0">
                        <a:latin typeface="Arial Narrow" panose="020B0606020202030204" pitchFamily="34" charset="0"/>
                        <a:cs typeface="Arial" panose="020B0604020202020204" pitchFamily="34" charset="0"/>
                      </a:endParaRPr>
                    </a:p>
                    <a:p>
                      <a:pPr>
                        <a:tabLst>
                          <a:tab pos="1332000" algn="l"/>
                          <a:tab pos="2149200" algn="l"/>
                          <a:tab pos="3078000" algn="l"/>
                          <a:tab pos="3772800" algn="l"/>
                          <a:tab pos="4755600" algn="l"/>
                        </a:tabLst>
                      </a:pPr>
                      <a:r>
                        <a:rPr lang="en-US" sz="1000" dirty="0" smtClean="0">
                          <a:latin typeface="Arial Narrow" panose="020B0606020202030204" pitchFamily="34" charset="0"/>
                          <a:cs typeface="Arial" panose="020B0604020202020204" pitchFamily="34" charset="0"/>
                        </a:rPr>
                        <a:t>	Approval	Tears of joy	Love	Happiness	Boredom</a:t>
                      </a:r>
                      <a:endParaRPr lang="en-US" sz="1000" dirty="0">
                        <a:latin typeface="Arial Narrow" panose="020B0606020202030204" pitchFamily="34" charset="0"/>
                        <a:cs typeface="Arial" panose="020B0604020202020204" pitchFamily="34" charset="0"/>
                      </a:endParaRPr>
                    </a:p>
                  </a:txBody>
                  <a:tcPr marL="36000" marR="36000" marT="36000" marB="36000">
                    <a:solidFill>
                      <a:schemeClr val="bg1"/>
                    </a:solidFill>
                  </a:tcPr>
                </a:tc>
              </a:tr>
              <a:tr h="529841">
                <a:tc>
                  <a:txBody>
                    <a:bodyPr/>
                    <a:lstStyle/>
                    <a:p>
                      <a:r>
                        <a:rPr lang="en-US" sz="1000" dirty="0" smtClean="0">
                          <a:latin typeface="Arial Narrow" panose="020B0606020202030204" pitchFamily="34" charset="0"/>
                          <a:cs typeface="Arial" panose="020B0604020202020204" pitchFamily="34" charset="0"/>
                        </a:rPr>
                        <a:t>Use abbreviations and acronyms for phrases:</a:t>
                      </a:r>
                    </a:p>
                    <a:p>
                      <a:pPr>
                        <a:tabLst>
                          <a:tab pos="446088" algn="l"/>
                          <a:tab pos="1793875" algn="l"/>
                          <a:tab pos="2239963" algn="l"/>
                          <a:tab pos="3589338" algn="l"/>
                          <a:tab pos="4035425" algn="l"/>
                        </a:tabLst>
                      </a:pPr>
                      <a:r>
                        <a:rPr lang="en-US" sz="1000" dirty="0" smtClean="0">
                          <a:latin typeface="Arial Narrow" panose="020B0606020202030204" pitchFamily="34" charset="0"/>
                          <a:cs typeface="Arial" panose="020B0604020202020204" pitchFamily="34" charset="0"/>
                        </a:rPr>
                        <a:t> BTW	by the way	IMHO	in my humble opinion	FWIW	for what it’s worth</a:t>
                      </a:r>
                    </a:p>
                    <a:p>
                      <a:pPr>
                        <a:tabLst>
                          <a:tab pos="446088" algn="l"/>
                          <a:tab pos="1793875" algn="l"/>
                          <a:tab pos="2239963" algn="l"/>
                          <a:tab pos="3589338" algn="l"/>
                          <a:tab pos="4035425" algn="l"/>
                        </a:tabLst>
                      </a:pPr>
                      <a:r>
                        <a:rPr lang="en-US" sz="1000" dirty="0" smtClean="0">
                          <a:latin typeface="Arial Narrow" panose="020B0606020202030204" pitchFamily="34" charset="0"/>
                          <a:cs typeface="Arial" panose="020B0604020202020204" pitchFamily="34" charset="0"/>
                        </a:rPr>
                        <a:t> FYI	for your information	TTFN	ta</a:t>
                      </a:r>
                      <a:r>
                        <a:rPr lang="en-US" sz="1000" baseline="0" dirty="0" smtClean="0">
                          <a:latin typeface="Arial Narrow" panose="020B0606020202030204" pitchFamily="34" charset="0"/>
                          <a:cs typeface="Arial" panose="020B0604020202020204" pitchFamily="34" charset="0"/>
                        </a:rPr>
                        <a:t> </a:t>
                      </a:r>
                      <a:r>
                        <a:rPr lang="en-US" sz="1000" baseline="0" dirty="0" err="1" smtClean="0">
                          <a:latin typeface="Arial Narrow" panose="020B0606020202030204" pitchFamily="34" charset="0"/>
                          <a:cs typeface="Arial" panose="020B0604020202020204" pitchFamily="34" charset="0"/>
                        </a:rPr>
                        <a:t>ta</a:t>
                      </a:r>
                      <a:r>
                        <a:rPr lang="en-US" sz="1000" baseline="0" dirty="0" smtClean="0">
                          <a:latin typeface="Arial Narrow" panose="020B0606020202030204" pitchFamily="34" charset="0"/>
                          <a:cs typeface="Arial" panose="020B0604020202020204" pitchFamily="34" charset="0"/>
                        </a:rPr>
                        <a:t> for now	TYVM	thank you very much</a:t>
                      </a:r>
                      <a:endParaRPr lang="en-US" sz="1000" dirty="0">
                        <a:latin typeface="Arial Narrow" panose="020B0606020202030204" pitchFamily="34" charset="0"/>
                        <a:cs typeface="Arial" panose="020B0604020202020204" pitchFamily="34" charset="0"/>
                      </a:endParaRPr>
                    </a:p>
                  </a:txBody>
                  <a:tcPr marL="36000" marR="36000" marT="36000" marB="36000" anchor="ctr">
                    <a:solidFill>
                      <a:srgbClr val="9ACBBF"/>
                    </a:solidFill>
                  </a:tcPr>
                </a:tc>
              </a:tr>
              <a:tr h="270930">
                <a:tc>
                  <a:txBody>
                    <a:bodyPr/>
                    <a:lstStyle/>
                    <a:p>
                      <a:r>
                        <a:rPr lang="en-US" sz="1000" dirty="0" smtClean="0">
                          <a:latin typeface="Arial Narrow" panose="020B0606020202030204" pitchFamily="34" charset="0"/>
                          <a:cs typeface="Arial" panose="020B0604020202020204" pitchFamily="34" charset="0"/>
                        </a:rPr>
                        <a:t>Clearly identify a </a:t>
                      </a:r>
                      <a:r>
                        <a:rPr lang="en-US" sz="1000" i="1" dirty="0" smtClean="0">
                          <a:latin typeface="Arial Narrow" panose="020B0606020202030204" pitchFamily="34" charset="0"/>
                          <a:cs typeface="Arial" panose="020B0604020202020204" pitchFamily="34" charset="0"/>
                        </a:rPr>
                        <a:t>spoiler</a:t>
                      </a:r>
                      <a:r>
                        <a:rPr lang="en-US" sz="1000" dirty="0" smtClean="0">
                          <a:latin typeface="Arial Narrow" panose="020B0606020202030204" pitchFamily="34" charset="0"/>
                          <a:cs typeface="Arial" panose="020B0604020202020204" pitchFamily="34" charset="0"/>
                        </a:rPr>
                        <a:t>, which is a message that reveals an outcome to a game or ending to a movie or program.</a:t>
                      </a:r>
                      <a:endParaRPr lang="en-US" sz="1000" dirty="0">
                        <a:latin typeface="Arial Narrow" panose="020B0606020202030204" pitchFamily="34" charset="0"/>
                        <a:cs typeface="Arial" panose="020B0604020202020204" pitchFamily="34" charset="0"/>
                      </a:endParaRPr>
                    </a:p>
                  </a:txBody>
                  <a:tcPr marL="36000" marR="36000" marT="36000" marB="36000" anchor="ctr">
                    <a:solidFill>
                      <a:schemeClr val="bg1"/>
                    </a:solidFill>
                  </a:tcPr>
                </a:tc>
              </a:tr>
              <a:tr h="270930">
                <a:tc>
                  <a:txBody>
                    <a:bodyPr/>
                    <a:lstStyle/>
                    <a:p>
                      <a:r>
                        <a:rPr lang="en-US" sz="1000" dirty="0" smtClean="0">
                          <a:latin typeface="Arial Narrow" panose="020B0606020202030204" pitchFamily="34" charset="0"/>
                          <a:cs typeface="Arial" panose="020B0604020202020204" pitchFamily="34" charset="0"/>
                        </a:rPr>
                        <a:t>Be forgiving of other’s mistakes.</a:t>
                      </a:r>
                      <a:endParaRPr lang="en-US" sz="1000" dirty="0">
                        <a:latin typeface="Arial Narrow" panose="020B0606020202030204" pitchFamily="34" charset="0"/>
                        <a:cs typeface="Arial" panose="020B0604020202020204" pitchFamily="34" charset="0"/>
                      </a:endParaRPr>
                    </a:p>
                  </a:txBody>
                  <a:tcPr marL="36000" marR="36000" marT="36000" marB="36000" anchor="ctr">
                    <a:solidFill>
                      <a:srgbClr val="9ACBBF"/>
                    </a:solidFill>
                  </a:tcPr>
                </a:tc>
              </a:tr>
              <a:tr h="206158">
                <a:tc>
                  <a:txBody>
                    <a:bodyPr/>
                    <a:lstStyle/>
                    <a:p>
                      <a:r>
                        <a:rPr lang="en-US" sz="1000" dirty="0" smtClean="0">
                          <a:latin typeface="Arial Narrow" panose="020B0606020202030204" pitchFamily="34" charset="0"/>
                          <a:cs typeface="Arial" panose="020B0604020202020204" pitchFamily="34" charset="0"/>
                        </a:rPr>
                        <a:t>Read the </a:t>
                      </a:r>
                      <a:r>
                        <a:rPr lang="en-US" sz="1000" i="1" dirty="0" smtClean="0">
                          <a:latin typeface="Arial Narrow" panose="020B0606020202030204" pitchFamily="34" charset="0"/>
                          <a:cs typeface="Arial" panose="020B0604020202020204" pitchFamily="34" charset="0"/>
                        </a:rPr>
                        <a:t>FAQ</a:t>
                      </a:r>
                      <a:r>
                        <a:rPr lang="en-US" sz="1000" dirty="0" smtClean="0">
                          <a:latin typeface="Arial Narrow" panose="020B0606020202030204" pitchFamily="34" charset="0"/>
                          <a:cs typeface="Arial" panose="020B0604020202020204" pitchFamily="34" charset="0"/>
                        </a:rPr>
                        <a:t> (frequently asked questions), if one exists.</a:t>
                      </a:r>
                      <a:endParaRPr lang="en-US" sz="1000" dirty="0">
                        <a:latin typeface="Arial Narrow" panose="020B0606020202030204" pitchFamily="34" charset="0"/>
                        <a:cs typeface="Arial" panose="020B0604020202020204" pitchFamily="34" charset="0"/>
                      </a:endParaRPr>
                    </a:p>
                  </a:txBody>
                  <a:tcPr marL="36000" marR="36000" marT="36000" marB="36000" anchor="ctr">
                    <a:solidFill>
                      <a:schemeClr val="bg1"/>
                    </a:solidFill>
                  </a:tcPr>
                </a:tc>
              </a:tr>
            </a:tbl>
          </a:graphicData>
        </a:graphic>
      </p:graphicFrame>
      <p:sp>
        <p:nvSpPr>
          <p:cNvPr id="3" name="TextBox 2"/>
          <p:cNvSpPr txBox="1"/>
          <p:nvPr/>
        </p:nvSpPr>
        <p:spPr>
          <a:xfrm>
            <a:off x="2438400" y="4004310"/>
            <a:ext cx="576000" cy="381000"/>
          </a:xfrm>
          <a:prstGeom prst="rect">
            <a:avLst/>
          </a:prstGeom>
          <a:noFill/>
        </p:spPr>
        <p:txBody>
          <a:bodyPr wrap="square" lIns="36000" tIns="36000" rIns="36000" bIns="36000" rtlCol="0">
            <a:noAutofit/>
          </a:bodyPr>
          <a:lstStyle/>
          <a:p>
            <a:r>
              <a:rPr lang="en-US" sz="1000" dirty="0" smtClean="0">
                <a:solidFill>
                  <a:schemeClr val="dk1"/>
                </a:solidFill>
                <a:latin typeface="Arial Narrow" panose="020B0606020202030204" pitchFamily="34" charset="0"/>
                <a:ea typeface="+mn-ea"/>
                <a:cs typeface="Arial" panose="020B0604020202020204" pitchFamily="34" charset="0"/>
              </a:rPr>
              <a:t>Lack of knowledge</a:t>
            </a:r>
            <a:endParaRPr lang="en-US" sz="1000" dirty="0">
              <a:solidFill>
                <a:schemeClr val="dk1"/>
              </a:solidFill>
              <a:latin typeface="Arial Narrow" panose="020B0606020202030204" pitchFamily="34" charset="0"/>
              <a:ea typeface="+mn-ea"/>
              <a:cs typeface="Arial" panose="020B0604020202020204" pitchFamily="34"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88000" y="4019400"/>
            <a:ext cx="324000" cy="324000"/>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0" y="4038600"/>
            <a:ext cx="252000" cy="25200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86200" y="4055400"/>
            <a:ext cx="252000" cy="252000"/>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00600" y="4055400"/>
            <a:ext cx="252000" cy="252000"/>
          </a:xfrm>
          <a:prstGeom prst="rect">
            <a:avLst/>
          </a:prstGeom>
        </p:spPr>
      </p:pic>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86400" y="4062339"/>
            <a:ext cx="252000" cy="252000"/>
          </a:xfrm>
          <a:prstGeom prst="rect">
            <a:avLst/>
          </a:prstGeom>
        </p:spPr>
      </p:pic>
      <p:pic>
        <p:nvPicPr>
          <p:cNvPr id="11" name="Picture 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453600" y="4068810"/>
            <a:ext cx="252000" cy="252000"/>
          </a:xfrm>
          <a:prstGeom prst="rect">
            <a:avLst/>
          </a:prstGeom>
        </p:spPr>
      </p:pic>
    </p:spTree>
    <p:extLst>
      <p:ext uri="{BB962C8B-B14F-4D97-AF65-F5344CB8AC3E}">
        <p14:creationId xmlns:p14="http://schemas.microsoft.com/office/powerpoint/2010/main" val="2589869234"/>
      </p:ext>
    </p:extLst>
  </p:cSld>
  <p:clrMapOvr>
    <a:masterClrMapping/>
  </p:clrMapOvr>
  <p:transition spd="slow"/>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Summary</a:t>
            </a:r>
          </a:p>
        </p:txBody>
      </p:sp>
      <p:sp>
        <p:nvSpPr>
          <p:cNvPr id="3" name="Content Placeholder 2"/>
          <p:cNvSpPr>
            <a:spLocks noGrp="1"/>
          </p:cNvSpPr>
          <p:nvPr>
            <p:ph idx="1"/>
          </p:nvPr>
        </p:nvSpPr>
        <p:spPr/>
        <p:txBody>
          <a:bodyPr/>
          <a:lstStyle/>
          <a:p>
            <a:pPr lvl="0"/>
            <a:r>
              <a:rPr lang="en-US" sz="2800" dirty="0"/>
              <a:t>Evolution of the Internet</a:t>
            </a:r>
          </a:p>
          <a:p>
            <a:pPr lvl="0"/>
            <a:r>
              <a:rPr lang="en-US" sz="2800" dirty="0"/>
              <a:t>The web</a:t>
            </a:r>
          </a:p>
          <a:p>
            <a:pPr lvl="0"/>
            <a:r>
              <a:rPr lang="en-US" sz="2800" dirty="0"/>
              <a:t>Various types of websites and media</a:t>
            </a:r>
          </a:p>
          <a:p>
            <a:pPr lvl="0"/>
            <a:r>
              <a:rPr lang="en-US" sz="2800" dirty="0"/>
              <a:t>Other services available on the Internet</a:t>
            </a:r>
          </a:p>
          <a:p>
            <a:pPr lvl="0"/>
            <a:r>
              <a:rPr lang="en-US" sz="2800" dirty="0"/>
              <a:t>Netiquette</a:t>
            </a:r>
          </a:p>
        </p:txBody>
      </p:sp>
    </p:spTree>
    <p:extLst>
      <p:ext uri="{BB962C8B-B14F-4D97-AF65-F5344CB8AC3E}">
        <p14:creationId xmlns:p14="http://schemas.microsoft.com/office/powerpoint/2010/main" val="1087813821"/>
      </p:ext>
    </p:extLst>
  </p:cSld>
  <p:clrMapOvr>
    <a:masterClrMapping/>
  </p:clrMapOvr>
  <p:transition spd="slow"/>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The Internet </a:t>
            </a:r>
            <a:r>
              <a:rPr lang="en-US" dirty="0" smtClean="0"/>
              <a:t>(2 </a:t>
            </a:r>
            <a:r>
              <a:rPr lang="en-US" dirty="0"/>
              <a:t>of 3)</a:t>
            </a:r>
          </a:p>
        </p:txBody>
      </p:sp>
      <p:sp>
        <p:nvSpPr>
          <p:cNvPr id="7171" name="Content Placeholder 2"/>
          <p:cNvSpPr>
            <a:spLocks noGrp="1"/>
          </p:cNvSpPr>
          <p:nvPr>
            <p:ph idx="1"/>
          </p:nvPr>
        </p:nvSpPr>
        <p:spPr>
          <a:xfrm>
            <a:off x="228600" y="1331055"/>
            <a:ext cx="8763000" cy="4536345"/>
          </a:xfrm>
        </p:spPr>
        <p:txBody>
          <a:bodyPr/>
          <a:lstStyle/>
          <a:p>
            <a:r>
              <a:rPr lang="en-US" sz="2800" dirty="0"/>
              <a:t>The Internet originated as ARPANET in September 1969 and had two main goals:</a:t>
            </a:r>
          </a:p>
          <a:p>
            <a:pPr lvl="1"/>
            <a:r>
              <a:rPr lang="en-US" dirty="0"/>
              <a:t>Allow scientists at different physical locations to share information and work together</a:t>
            </a:r>
          </a:p>
          <a:p>
            <a:pPr lvl="1"/>
            <a:r>
              <a:rPr lang="en-US" dirty="0"/>
              <a:t>Function even if part of the network were disabled or destroyed by a </a:t>
            </a:r>
            <a:r>
              <a:rPr lang="en-US" dirty="0" smtClean="0"/>
              <a:t>disaster</a:t>
            </a:r>
            <a:endParaRPr lang="en-US" altLang="en-US" sz="2400" dirty="0" smtClean="0"/>
          </a:p>
        </p:txBody>
      </p:sp>
    </p:spTree>
    <p:extLst>
      <p:ext uri="{BB962C8B-B14F-4D97-AF65-F5344CB8AC3E}">
        <p14:creationId xmlns:p14="http://schemas.microsoft.com/office/powerpoint/2010/main" val="337842094"/>
      </p:ext>
    </p:extLst>
  </p:cSld>
  <p:clrMapOvr>
    <a:masterClrMapping/>
  </p:clrMapOvr>
  <p:transition spd="slow"/>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p:txBody>
          <a:bodyPr/>
          <a:lstStyle/>
          <a:p>
            <a:r>
              <a:rPr lang="en-US" dirty="0"/>
              <a:t>The Internet </a:t>
            </a:r>
            <a:r>
              <a:rPr lang="en-US" dirty="0" smtClean="0"/>
              <a:t>(3 </a:t>
            </a:r>
            <a:r>
              <a:rPr lang="en-US" dirty="0"/>
              <a:t>of 3)</a:t>
            </a:r>
            <a:endParaRPr lang="en-US" altLang="en-US" dirty="0" smtClean="0"/>
          </a:p>
        </p:txBody>
      </p:sp>
      <p:pic>
        <p:nvPicPr>
          <p:cNvPr id="1026" name="Picture 2" descr="A timeline graph shows : 1969 - Arpanet becomes functional, 1984 -Arpanet has more than 1,000 individual computers linked as hosts, Today millions of hosts connect to the internet.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2133600"/>
            <a:ext cx="8487342" cy="29698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31973425"/>
      </p:ext>
    </p:extLst>
  </p:cSld>
  <p:clrMapOvr>
    <a:masterClrMapping/>
  </p:clrMapOvr>
  <p:transition spd="slow"/>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2"/>
          <p:cNvSpPr>
            <a:spLocks noGrp="1"/>
          </p:cNvSpPr>
          <p:nvPr>
            <p:ph type="title"/>
          </p:nvPr>
        </p:nvSpPr>
        <p:spPr/>
        <p:txBody>
          <a:bodyPr>
            <a:noAutofit/>
          </a:bodyPr>
          <a:lstStyle/>
          <a:p>
            <a:r>
              <a:rPr lang="en-US" dirty="0" smtClean="0"/>
              <a:t>Birthday of </a:t>
            </a:r>
            <a:r>
              <a:rPr lang="en-US" dirty="0"/>
              <a:t>the </a:t>
            </a:r>
            <a:r>
              <a:rPr lang="en-US" dirty="0" smtClean="0"/>
              <a:t>Internet?</a:t>
            </a:r>
          </a:p>
        </p:txBody>
      </p:sp>
      <p:pic>
        <p:nvPicPr>
          <p:cNvPr id="2" name="InternationalNewsFile20150407_Birth_of_Internet_e">
            <a:hlinkClick r:id="" action="ppaction://media"/>
          </p:cNvPr>
          <p:cNvPicPr>
            <a:picLocks noGrp="1" noChangeAspect="1"/>
          </p:cNvPicPr>
          <p:nvPr>
            <p:ph idx="1"/>
            <a:videoFile r:link="rId2"/>
            <p:extLst>
              <p:ext uri="{DAA4B4D4-6D71-4841-9C94-3DE7FCFB9230}">
                <p14:media xmlns:p14="http://schemas.microsoft.com/office/powerpoint/2010/main" r:link="rId1"/>
              </p:ext>
            </p:extLst>
          </p:nvPr>
        </p:nvPicPr>
        <p:blipFill>
          <a:blip r:embed="rId4"/>
          <a:stretch>
            <a:fillRect/>
          </a:stretch>
        </p:blipFill>
        <p:spPr>
          <a:xfrm>
            <a:off x="778943" y="1524000"/>
            <a:ext cx="7585581" cy="4267200"/>
          </a:xfrm>
          <a:prstGeom prst="rect">
            <a:avLst/>
          </a:prstGeom>
          <a:ln w="127000" cap="flat">
            <a:solidFill>
              <a:srgbClr val="D9D9D9"/>
            </a:solidFill>
            <a:miter lim="800000"/>
          </a:ln>
          <a:effectLst>
            <a:outerShdw blurRad="190500" dist="25400" dir="5400000" sx="104000" sy="104000" kx="100000" ky="100000" algn="t" rotWithShape="0">
              <a:srgbClr val="000000">
                <a:alpha val="18000"/>
              </a:srgbClr>
            </a:outerShdw>
          </a:effectLst>
          <a:scene3d>
            <a:camera prst="isometricOffAxis2Left"/>
            <a:lightRig rig="threePt" dir="t"/>
          </a:scene3d>
          <a:sp3d extrusionH="63500" contourW="38100">
            <a:bevelT h="19050"/>
            <a:contourClr>
              <a:srgbClr val="FFFFFF"/>
            </a:contourClr>
          </a:sp3d>
        </p:spPr>
      </p:pic>
    </p:spTree>
    <p:extLst>
      <p:ext uri="{BB962C8B-B14F-4D97-AF65-F5344CB8AC3E}">
        <p14:creationId xmlns:p14="http://schemas.microsoft.com/office/powerpoint/2010/main" val="2482336557"/>
      </p:ext>
    </p:extLst>
  </p:cSld>
  <p:clrMapOvr>
    <a:masterClrMapping/>
  </p:clrMapOvr>
  <p:transition/>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2"/>
          <p:cNvSpPr>
            <a:spLocks noGrp="1"/>
          </p:cNvSpPr>
          <p:nvPr>
            <p:ph type="title"/>
          </p:nvPr>
        </p:nvSpPr>
        <p:spPr/>
        <p:txBody>
          <a:bodyPr>
            <a:noAutofit/>
          </a:bodyPr>
          <a:lstStyle/>
          <a:p>
            <a:r>
              <a:rPr lang="en-US" dirty="0"/>
              <a:t>Connecting to the Internet </a:t>
            </a:r>
            <a:r>
              <a:rPr lang="en-US" dirty="0" smtClean="0"/>
              <a:t>(1 </a:t>
            </a:r>
            <a:r>
              <a:rPr lang="en-US" dirty="0"/>
              <a:t>of </a:t>
            </a:r>
            <a:r>
              <a:rPr lang="en-US" dirty="0" smtClean="0"/>
              <a:t>10)</a:t>
            </a:r>
          </a:p>
        </p:txBody>
      </p:sp>
      <p:sp>
        <p:nvSpPr>
          <p:cNvPr id="9219" name="Content Placeholder 3"/>
          <p:cNvSpPr>
            <a:spLocks noGrp="1"/>
          </p:cNvSpPr>
          <p:nvPr>
            <p:ph idx="1"/>
          </p:nvPr>
        </p:nvSpPr>
        <p:spPr>
          <a:xfrm>
            <a:off x="228600" y="1447800"/>
            <a:ext cx="8763000" cy="2726840"/>
          </a:xfrm>
        </p:spPr>
        <p:txBody>
          <a:bodyPr>
            <a:normAutofit lnSpcReduction="10000"/>
          </a:bodyPr>
          <a:lstStyle/>
          <a:p>
            <a:r>
              <a:rPr lang="en-US" sz="2800" dirty="0"/>
              <a:t>With wired connections, a computer or device physically attaches via a cable or wire to a communications device</a:t>
            </a:r>
          </a:p>
          <a:p>
            <a:r>
              <a:rPr lang="en-US" sz="2800" dirty="0"/>
              <a:t>Computers without a communications device can use a wireless modem or other communications device that enables wireless connectivity</a:t>
            </a:r>
          </a:p>
        </p:txBody>
      </p:sp>
    </p:spTree>
    <p:extLst>
      <p:ext uri="{BB962C8B-B14F-4D97-AF65-F5344CB8AC3E}">
        <p14:creationId xmlns:p14="http://schemas.microsoft.com/office/powerpoint/2010/main" val="13280901"/>
      </p:ext>
    </p:extLst>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p:txBody>
          <a:bodyPr/>
          <a:lstStyle/>
          <a:p>
            <a:r>
              <a:rPr lang="en-US" dirty="0"/>
              <a:t>Connecting to the Internet </a:t>
            </a:r>
            <a:r>
              <a:rPr lang="en-US" dirty="0" smtClean="0"/>
              <a:t>(2 </a:t>
            </a:r>
            <a:r>
              <a:rPr lang="en-US" dirty="0"/>
              <a:t>of </a:t>
            </a:r>
            <a:r>
              <a:rPr lang="en-US" dirty="0" smtClean="0"/>
              <a:t>10)</a:t>
            </a:r>
            <a:endParaRPr lang="en-US" altLang="en-US" dirty="0" smtClean="0"/>
          </a:p>
        </p:txBody>
      </p:sp>
      <p:pic>
        <p:nvPicPr>
          <p:cNvPr id="7" name="Picture 2" descr="An illustration shows two types of modems connecting devices to the internet. The internet is illustrated by a globe icon and is connected to the modem. A desktop computer is connected to the modem by a cable and a laptop is connected to the internet through a wireless modem inserted in the computer’s USB port. The wireless modem is extended and zoomed for a clearer view.&#10;"/>
          <p:cNvPicPr>
            <a:picLocks noGrp="1" noChangeAspect="1" noChangeArrowheads="1"/>
          </p:cNvPicPr>
          <p:nvPr>
            <p:ph type="pic" sz="quarter" idx="10"/>
          </p:nvPr>
        </p:nvPicPr>
        <p:blipFill>
          <a:blip r:embed="rId2">
            <a:extLst>
              <a:ext uri="{28A0092B-C50C-407E-A947-70E740481C1C}">
                <a14:useLocalDpi xmlns:a14="http://schemas.microsoft.com/office/drawing/2010/main" val="0"/>
              </a:ext>
            </a:extLst>
          </a:blip>
          <a:srcRect t="5214" b="5214"/>
          <a:stretch>
            <a:fillRect/>
          </a:stretch>
        </p:blipFill>
        <p:spPr bwMode="auto">
          <a:xfrm>
            <a:off x="1461078" y="1759527"/>
            <a:ext cx="6361545" cy="31172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Content Placeholder 1"/>
          <p:cNvSpPr>
            <a:spLocks noGrp="1"/>
          </p:cNvSpPr>
          <p:nvPr>
            <p:ph type="body" sz="half" idx="2"/>
          </p:nvPr>
        </p:nvSpPr>
        <p:spPr>
          <a:xfrm>
            <a:off x="519169" y="5257800"/>
            <a:ext cx="8032638" cy="499756"/>
          </a:xfrm>
        </p:spPr>
        <p:txBody>
          <a:bodyPr/>
          <a:lstStyle/>
          <a:p>
            <a:r>
              <a:rPr lang="en-US" b="1" dirty="0" smtClean="0"/>
              <a:t>Figure 2-2 </a:t>
            </a:r>
            <a:r>
              <a:rPr lang="en-US" dirty="0" smtClean="0"/>
              <a:t>Using a modem is one way to connect computers and mobile devices to </a:t>
            </a:r>
            <a:r>
              <a:rPr lang="en-US" sz="1800" dirty="0" smtClean="0"/>
              <a:t>the</a:t>
            </a:r>
            <a:r>
              <a:rPr lang="en-US" dirty="0" smtClean="0"/>
              <a:t> Internet.</a:t>
            </a:r>
            <a:endParaRPr lang="en-US" dirty="0"/>
          </a:p>
        </p:txBody>
      </p:sp>
    </p:spTree>
    <p:extLst>
      <p:ext uri="{BB962C8B-B14F-4D97-AF65-F5344CB8AC3E}">
        <p14:creationId xmlns:p14="http://schemas.microsoft.com/office/powerpoint/2010/main" val="1410981123"/>
      </p:ext>
    </p:extLst>
  </p:cSld>
  <p:clrMapOvr>
    <a:masterClrMapping/>
  </p:clrMapOvr>
  <p:transition spd="slow"/>
  <p:timing>
    <p:tnLst>
      <p:par>
        <p:cTn id="1" dur="indefinite" restart="never" nodeType="tmRoot"/>
      </p:par>
    </p:tnLst>
  </p:timing>
</p:sld>
</file>

<file path=ppt/theme/theme1.xml><?xml version="1.0" encoding="utf-8"?>
<a:theme xmlns:a="http://schemas.openxmlformats.org/drawingml/2006/main" name="hoeger_14e_ch02">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hoeger_14e_ch02</Template>
  <TotalTime>994</TotalTime>
  <Words>2504</Words>
  <Application>Microsoft Office PowerPoint</Application>
  <PresentationFormat>On-screen Show (4:3)</PresentationFormat>
  <Paragraphs>267</Paragraphs>
  <Slides>49</Slides>
  <Notes>8</Notes>
  <HiddenSlides>0</HiddenSlides>
  <MMClips>1</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49</vt:i4>
      </vt:variant>
    </vt:vector>
  </HeadingPairs>
  <TitlesOfParts>
    <vt:vector size="59" baseType="lpstr">
      <vt:lpstr>MS PGothic</vt:lpstr>
      <vt:lpstr>MS PGothic</vt:lpstr>
      <vt:lpstr>Arial</vt:lpstr>
      <vt:lpstr>Arial Narrow</vt:lpstr>
      <vt:lpstr>Calibri</vt:lpstr>
      <vt:lpstr>Courier New</vt:lpstr>
      <vt:lpstr>Times New Roman</vt:lpstr>
      <vt:lpstr>Verdana</vt:lpstr>
      <vt:lpstr>Wingdings</vt:lpstr>
      <vt:lpstr>hoeger_14e_ch02</vt:lpstr>
      <vt:lpstr>DISCOVERING COMPUTERS 2018 Digital Technology, Data, and Devices</vt:lpstr>
      <vt:lpstr>Objectives Overview (1 of 2)</vt:lpstr>
      <vt:lpstr>Objectives Overview (2 of 2)</vt:lpstr>
      <vt:lpstr>The Internet (1 of 3)</vt:lpstr>
      <vt:lpstr>The Internet (2 of 3)</vt:lpstr>
      <vt:lpstr>The Internet (3 of 3)</vt:lpstr>
      <vt:lpstr>Birthday of the Internet?</vt:lpstr>
      <vt:lpstr>Connecting to the Internet (1 of 10)</vt:lpstr>
      <vt:lpstr>Connecting to the Internet (2 of 10)</vt:lpstr>
      <vt:lpstr>Connecting to the Internet (3 of 10)</vt:lpstr>
      <vt:lpstr>Connecting to the Internet (4 of 10)</vt:lpstr>
      <vt:lpstr>Connecting to the Internet (5 of 10)</vt:lpstr>
      <vt:lpstr>Connecting to the Internet (6 of 10)</vt:lpstr>
      <vt:lpstr>Connecting to the Internet (7 of 10)</vt:lpstr>
      <vt:lpstr>Connecting to the Internet (8 of 10)</vt:lpstr>
      <vt:lpstr>Connecting to the Internet (9 of 10)</vt:lpstr>
      <vt:lpstr>Connecting to the Internet (10 of 10)</vt:lpstr>
      <vt:lpstr>The World Wide Web (1 of 5)</vt:lpstr>
      <vt:lpstr>The World Wide Web (2 of 5)</vt:lpstr>
      <vt:lpstr>The World Wide Web (3 of 5)</vt:lpstr>
      <vt:lpstr>The World Wide Web (4 of 5)</vt:lpstr>
      <vt:lpstr>The World Wide Web (5 of 5)</vt:lpstr>
      <vt:lpstr>Types of Websites (1 of 8)</vt:lpstr>
      <vt:lpstr>Types of Websites (2 of 8)</vt:lpstr>
      <vt:lpstr>Types of Websites (3 of 8) </vt:lpstr>
      <vt:lpstr>Types of Websites (4 of 8)</vt:lpstr>
      <vt:lpstr>Types of Websites (5 of 8)</vt:lpstr>
      <vt:lpstr>Types of Websites (6 of 8)</vt:lpstr>
      <vt:lpstr>Types of Websites (7 of 8)</vt:lpstr>
      <vt:lpstr>Types of Websites (8 of 8)</vt:lpstr>
      <vt:lpstr>Digital Media on the Web (1 of 7)</vt:lpstr>
      <vt:lpstr>Digital Media on the Web (2 of 8)</vt:lpstr>
      <vt:lpstr>Digital Media on the Web (3 of 8)</vt:lpstr>
      <vt:lpstr>Digital Media on the Web (4 of 8)</vt:lpstr>
      <vt:lpstr>Digital Media on the Web (6 of 11)</vt:lpstr>
      <vt:lpstr>Digital Media on the Web (7 of 11)</vt:lpstr>
      <vt:lpstr>Digital Media on the Web (8 of 11)</vt:lpstr>
      <vt:lpstr>Digital Media on the Web (9 of 11)</vt:lpstr>
      <vt:lpstr>Digital Media on the Web (10 of 11)</vt:lpstr>
      <vt:lpstr>Digital Media on the Web (11 of 11)</vt:lpstr>
      <vt:lpstr>Other Internet Services (1 of 7)</vt:lpstr>
      <vt:lpstr>Other Internet Services (2 of 7)</vt:lpstr>
      <vt:lpstr>Other Internet Services (3 of 7)</vt:lpstr>
      <vt:lpstr>Other Internet Services (4 of 7)</vt:lpstr>
      <vt:lpstr>Other Internet Services (5 of 7)</vt:lpstr>
      <vt:lpstr>Other Internet Services (6 of 7)</vt:lpstr>
      <vt:lpstr>Other Internet Services (7 of 7)</vt:lpstr>
      <vt:lpstr>Netiquette</vt:lpstr>
      <vt:lpstr>Summary</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2 Connecting and Communicating Online: The Internet,Website, and Media</dc:title>
  <dc:creator>Vermatt</dc:creator>
  <cp:lastModifiedBy>YIP LEE WAH</cp:lastModifiedBy>
  <cp:revision>193</cp:revision>
  <dcterms:created xsi:type="dcterms:W3CDTF">2017-04-26T06:01:50Z</dcterms:created>
  <dcterms:modified xsi:type="dcterms:W3CDTF">2018-09-10T10:00:21Z</dcterms:modified>
</cp:coreProperties>
</file>